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8" r:id="rId4"/>
  </p:sldMasterIdLst>
  <p:notesMasterIdLst>
    <p:notesMasterId r:id="rId25"/>
  </p:notesMasterIdLst>
  <p:handoutMasterIdLst>
    <p:handoutMasterId r:id="rId26"/>
  </p:handoutMasterIdLst>
  <p:sldIdLst>
    <p:sldId id="256" r:id="rId5"/>
    <p:sldId id="465" r:id="rId6"/>
    <p:sldId id="449" r:id="rId7"/>
    <p:sldId id="457" r:id="rId8"/>
    <p:sldId id="458" r:id="rId9"/>
    <p:sldId id="450" r:id="rId10"/>
    <p:sldId id="456" r:id="rId11"/>
    <p:sldId id="461" r:id="rId12"/>
    <p:sldId id="462" r:id="rId13"/>
    <p:sldId id="463" r:id="rId14"/>
    <p:sldId id="464" r:id="rId15"/>
    <p:sldId id="459" r:id="rId16"/>
    <p:sldId id="460" r:id="rId17"/>
    <p:sldId id="452" r:id="rId18"/>
    <p:sldId id="453" r:id="rId19"/>
    <p:sldId id="454" r:id="rId20"/>
    <p:sldId id="455" r:id="rId21"/>
    <p:sldId id="466" r:id="rId22"/>
    <p:sldId id="451" r:id="rId23"/>
    <p:sldId id="26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871"/>
    <a:srgbClr val="FFFFFF"/>
    <a:srgbClr val="02B28C"/>
    <a:srgbClr val="543456"/>
    <a:srgbClr val="ACC0C2"/>
    <a:srgbClr val="A773AA"/>
    <a:srgbClr val="66CAB8"/>
    <a:srgbClr val="DAC9DB"/>
    <a:srgbClr val="FF7C80"/>
    <a:srgbClr val="298F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71EBC-DB9A-4F8C-A7EE-F2FAF0AD0291}" v="89" dt="2022-05-18T17:23:01.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556" autoAdjust="0"/>
  </p:normalViewPr>
  <p:slideViewPr>
    <p:cSldViewPr snapToGrid="0">
      <p:cViewPr>
        <p:scale>
          <a:sx n="102" d="100"/>
          <a:sy n="102" d="100"/>
        </p:scale>
        <p:origin x="-48" y="-23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2/19/2024</a:t>
            </a:fld>
            <a:endParaRPr lang="en-US" dirty="0"/>
          </a:p>
        </p:txBody>
      </p:sp>
      <p:sp>
        <p:nvSpPr>
          <p:cNvPr id="4" name="Footer Placeholder 3">
            <a:extLst>
              <a:ext uri="{FF2B5EF4-FFF2-40B4-BE49-F238E27FC236}">
                <a16:creationId xmlns:a16="http://schemas.microsoft.com/office/drawing/2014/main" xmlns=""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a:t>
            </a:fld>
            <a:endParaRPr lang="en-US" dirty="0"/>
          </a:p>
        </p:txBody>
      </p:sp>
    </p:spTree>
    <p:extLst>
      <p:ext uri="{BB962C8B-B14F-4D97-AF65-F5344CB8AC3E}">
        <p14:creationId xmlns:p14="http://schemas.microsoft.com/office/powerpoint/2010/main" val="1610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20</a:t>
            </a:fld>
            <a:endParaRPr lang="en-US" dirty="0"/>
          </a:p>
        </p:txBody>
      </p:sp>
    </p:spTree>
    <p:extLst>
      <p:ext uri="{BB962C8B-B14F-4D97-AF65-F5344CB8AC3E}">
        <p14:creationId xmlns:p14="http://schemas.microsoft.com/office/powerpoint/2010/main" val="61433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2/19/2024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2/19/2024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2/19/2024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2/19/2024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2/19/2024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2/19/2024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2/19/2024</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2/19/2024</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2/19/2024</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2/19/2024</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2/19/2024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2/19/2024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3BFCDB3-13C4-4D69-848D-3F1F4D6B8F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CC2B9599-6E7A-4DD2-B13A-B4F68A1351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3E377648-1ED1-4112-805B-16C14CE995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xmlns="" id="{D63B59CB-289C-4850-A932-358B9E412B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sp>
        <p:nvSpPr>
          <p:cNvPr id="32" name="Rectangle 31">
            <a:extLst>
              <a:ext uri="{FF2B5EF4-FFF2-40B4-BE49-F238E27FC236}">
                <a16:creationId xmlns:a16="http://schemas.microsoft.com/office/drawing/2014/main" xmlns="" id="{98867647-07B7-4265-832F-DE0E80979A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 id="{516AC468-2C3D-4337-A9A2-81175F6D54B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A873262-74DB-4FD1-9625-E4616CF011D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09F3D15D-CB95-47AD-87F5-9CFF84F615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ED90EC3D-482A-4E73-B198-E8341A0D0973}"/>
              </a:ext>
            </a:extLst>
          </p:cNvPr>
          <p:cNvSpPr>
            <a:spLocks noGrp="1"/>
          </p:cNvSpPr>
          <p:nvPr>
            <p:ph type="ctrTitle"/>
          </p:nvPr>
        </p:nvSpPr>
        <p:spPr>
          <a:xfrm>
            <a:off x="8665753" y="2967335"/>
            <a:ext cx="3238829" cy="1828122"/>
          </a:xfrm>
        </p:spPr>
        <p:txBody>
          <a:bodyPr>
            <a:normAutofit/>
          </a:bodyPr>
          <a:lstStyle/>
          <a:p>
            <a:pPr rtl="1"/>
            <a:r>
              <a:rPr lang="he-IL" sz="4000" b="1" dirty="0" smtClean="0">
                <a:solidFill>
                  <a:srgbClr val="78B9A8"/>
                </a:solidFill>
              </a:rPr>
              <a:t>יעל שמעוני</a:t>
            </a:r>
            <a:endParaRPr lang="en-US" sz="4000" b="1" dirty="0">
              <a:solidFill>
                <a:srgbClr val="78B9A8"/>
              </a:solidFill>
            </a:endParaRPr>
          </a:p>
        </p:txBody>
      </p:sp>
      <p:sp>
        <p:nvSpPr>
          <p:cNvPr id="7" name="Subtitle 6">
            <a:extLst>
              <a:ext uri="{FF2B5EF4-FFF2-40B4-BE49-F238E27FC236}">
                <a16:creationId xmlns:a16="http://schemas.microsoft.com/office/drawing/2014/main" xmlns="" id="{2048EE7C-B77F-4E59-88A7-DD66337BB69C}"/>
              </a:ext>
            </a:extLst>
          </p:cNvPr>
          <p:cNvSpPr>
            <a:spLocks noGrp="1"/>
          </p:cNvSpPr>
          <p:nvPr>
            <p:ph type="subTitle" idx="1"/>
          </p:nvPr>
        </p:nvSpPr>
        <p:spPr>
          <a:xfrm>
            <a:off x="8338730" y="4519756"/>
            <a:ext cx="3681413" cy="1265587"/>
          </a:xfrm>
        </p:spPr>
        <p:txBody>
          <a:bodyPr>
            <a:normAutofit/>
          </a:bodyPr>
          <a:lstStyle/>
          <a:p>
            <a:pPr rtl="1"/>
            <a:endParaRPr lang="he-IL" sz="2600" dirty="0">
              <a:solidFill>
                <a:srgbClr val="78B9A8"/>
              </a:solidFill>
            </a:endParaRPr>
          </a:p>
        </p:txBody>
      </p:sp>
      <p:pic>
        <p:nvPicPr>
          <p:cNvPr id="13" name="Picture 12" descr="A picture containing clock&#10;&#10;Description automatically generated">
            <a:extLst>
              <a:ext uri="{FF2B5EF4-FFF2-40B4-BE49-F238E27FC236}">
                <a16:creationId xmlns:a16="http://schemas.microsoft.com/office/drawing/2014/main" xmlns="" id="{9B127657-3883-4CE2-9AFC-3A067D4E30A9}"/>
              </a:ext>
            </a:extLst>
          </p:cNvPr>
          <p:cNvPicPr>
            <a:picLocks noChangeAspect="1"/>
          </p:cNvPicPr>
          <p:nvPr/>
        </p:nvPicPr>
        <p:blipFill rotWithShape="1">
          <a:blip r:embed="rId3">
            <a:duotone>
              <a:schemeClr val="accent1">
                <a:shade val="45000"/>
                <a:satMod val="135000"/>
              </a:schemeClr>
              <a:prstClr val="white"/>
            </a:duotone>
          </a:blip>
          <a:srcRect l="37097" r="10340"/>
          <a:stretch/>
        </p:blipFill>
        <p:spPr>
          <a:xfrm>
            <a:off x="9074678" y="876737"/>
            <a:ext cx="2167946" cy="1947181"/>
          </a:xfrm>
          <a:prstGeom prst="rect">
            <a:avLst/>
          </a:prstGeom>
        </p:spPr>
      </p:pic>
      <p:sp>
        <p:nvSpPr>
          <p:cNvPr id="3" name="TextBox 2"/>
          <p:cNvSpPr txBox="1"/>
          <p:nvPr/>
        </p:nvSpPr>
        <p:spPr>
          <a:xfrm>
            <a:off x="1424268" y="1587794"/>
            <a:ext cx="4718649" cy="3785652"/>
          </a:xfrm>
          <a:prstGeom prst="rect">
            <a:avLst/>
          </a:prstGeom>
          <a:noFill/>
        </p:spPr>
        <p:txBody>
          <a:bodyPr wrap="square" rtlCol="1">
            <a:spAutoFit/>
          </a:bodyPr>
          <a:lstStyle/>
          <a:p>
            <a:pPr algn="ctr"/>
            <a:r>
              <a:rPr lang="he-IL" sz="6000" b="1" dirty="0" smtClean="0">
                <a:solidFill>
                  <a:schemeClr val="bg1"/>
                </a:solidFill>
              </a:rPr>
              <a:t>האם ניתן להחזיר את המצב לקדמותו</a:t>
            </a:r>
            <a:endParaRPr lang="he-IL" sz="6000" b="1" dirty="0" smtClean="0">
              <a:solidFill>
                <a:schemeClr val="bg1"/>
              </a:solidFill>
            </a:endParaRPr>
          </a:p>
        </p:txBody>
      </p:sp>
    </p:spTree>
    <p:extLst>
      <p:ext uri="{BB962C8B-B14F-4D97-AF65-F5344CB8AC3E}">
        <p14:creationId xmlns:p14="http://schemas.microsoft.com/office/powerpoint/2010/main" val="755769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stretch>
            <a:fillRect/>
          </a:stretch>
        </p:blipFill>
        <p:spPr>
          <a:xfrm rot="16200000">
            <a:off x="2454239" y="-824385"/>
            <a:ext cx="5412252" cy="8611849"/>
          </a:xfrm>
          <a:prstGeom prst="rect">
            <a:avLst/>
          </a:prstGeom>
        </p:spPr>
      </p:pic>
    </p:spTree>
    <p:extLst>
      <p:ext uri="{BB962C8B-B14F-4D97-AF65-F5344CB8AC3E}">
        <p14:creationId xmlns:p14="http://schemas.microsoft.com/office/powerpoint/2010/main" val="130690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stretch>
            <a:fillRect/>
          </a:stretch>
        </p:blipFill>
        <p:spPr>
          <a:xfrm rot="16200000">
            <a:off x="3588316" y="-613945"/>
            <a:ext cx="3368949" cy="8731768"/>
          </a:xfrm>
          <a:prstGeom prst="rect">
            <a:avLst/>
          </a:prstGeom>
        </p:spPr>
      </p:pic>
    </p:spTree>
    <p:extLst>
      <p:ext uri="{BB962C8B-B14F-4D97-AF65-F5344CB8AC3E}">
        <p14:creationId xmlns:p14="http://schemas.microsoft.com/office/powerpoint/2010/main" val="1927517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86721" y="2134114"/>
            <a:ext cx="5911122" cy="3299819"/>
          </a:xfrm>
        </p:spPr>
        <p:txBody>
          <a:bodyPr>
            <a:normAutofit/>
          </a:bodyPr>
          <a:lstStyle/>
          <a:p>
            <a:pPr algn="ctr"/>
            <a:r>
              <a:rPr lang="he-IL" b="1" dirty="0" smtClean="0">
                <a:solidFill>
                  <a:srgbClr val="FFFF00"/>
                </a:solidFill>
              </a:rPr>
              <a:t>עין תחת עין</a:t>
            </a:r>
            <a:br>
              <a:rPr lang="he-IL" b="1" dirty="0" smtClean="0">
                <a:solidFill>
                  <a:srgbClr val="FFFF00"/>
                </a:solidFill>
              </a:rPr>
            </a:br>
            <a:r>
              <a:rPr lang="he-IL" b="1" dirty="0" smtClean="0">
                <a:solidFill>
                  <a:srgbClr val="FFFF00"/>
                </a:solidFill>
              </a:rPr>
              <a:t>אם ממון</a:t>
            </a:r>
            <a:br>
              <a:rPr lang="he-IL" b="1" dirty="0" smtClean="0">
                <a:solidFill>
                  <a:srgbClr val="FFFF00"/>
                </a:solidFill>
              </a:rPr>
            </a:br>
            <a:r>
              <a:rPr lang="he-IL" b="1" dirty="0" smtClean="0">
                <a:solidFill>
                  <a:srgbClr val="FFFF00"/>
                </a:solidFill>
              </a:rPr>
              <a:t>למה התורה כתבה ממש?</a:t>
            </a:r>
            <a:endParaRPr lang="he-IL" b="1" dirty="0">
              <a:solidFill>
                <a:srgbClr val="FFFF00"/>
              </a:solidFill>
            </a:endParaRPr>
          </a:p>
        </p:txBody>
      </p:sp>
    </p:spTree>
    <p:extLst>
      <p:ext uri="{BB962C8B-B14F-4D97-AF65-F5344CB8AC3E}">
        <p14:creationId xmlns:p14="http://schemas.microsoft.com/office/powerpoint/2010/main" val="834708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91849" y="1206708"/>
            <a:ext cx="7919803" cy="4871803"/>
          </a:xfrm>
        </p:spPr>
        <p:txBody>
          <a:bodyPr>
            <a:noAutofit/>
          </a:bodyPr>
          <a:lstStyle/>
          <a:p>
            <a:pPr algn="r" rtl="1"/>
            <a:r>
              <a:rPr lang="he-IL" sz="1200" dirty="0"/>
              <a:t>"</a:t>
            </a:r>
            <a:r>
              <a:rPr lang="he-IL" sz="1400" dirty="0"/>
              <a:t>ואיש כי יכה כל נפש אדם, מות יומת. ומכה נפש בהמה </a:t>
            </a:r>
            <a:r>
              <a:rPr lang="he-IL" sz="1400" dirty="0" err="1"/>
              <a:t>ישלמנה</a:t>
            </a:r>
            <a:r>
              <a:rPr lang="he-IL" sz="1400" dirty="0"/>
              <a:t>, נפש תחת נָפש. ואיש כי </a:t>
            </a:r>
            <a:r>
              <a:rPr lang="he-IL" sz="1400" dirty="0" err="1"/>
              <a:t>יתן</a:t>
            </a:r>
            <a:r>
              <a:rPr lang="he-IL" sz="1400" dirty="0"/>
              <a:t> מום בעמיתו, כאשר עשה כן יֵעשה לו. שבר תחת שבר עין תחת עין שן תחת שן, כאשר </a:t>
            </a:r>
            <a:r>
              <a:rPr lang="he-IL" sz="1400" dirty="0" err="1"/>
              <a:t>יתן</a:t>
            </a:r>
            <a:r>
              <a:rPr lang="he-IL" sz="1400" dirty="0"/>
              <a:t> מום באדם כן </a:t>
            </a:r>
            <a:r>
              <a:rPr lang="he-IL" sz="1400" dirty="0" err="1"/>
              <a:t>ינתן</a:t>
            </a:r>
            <a:r>
              <a:rPr lang="he-IL" sz="1400" dirty="0"/>
              <a:t> בו. ומכה בהמה </a:t>
            </a:r>
            <a:r>
              <a:rPr lang="he-IL" sz="1400" dirty="0" err="1"/>
              <a:t>ישלמנה</a:t>
            </a:r>
            <a:r>
              <a:rPr lang="he-IL" sz="1400" dirty="0"/>
              <a:t>, ומכה אדם יומת. משפט אחד יהיה לכם כגר כאזרח יהיה, כי אני ה' </a:t>
            </a:r>
            <a:r>
              <a:rPr lang="he-IL" sz="1400" dirty="0" err="1"/>
              <a:t>אלהיכם</a:t>
            </a:r>
            <a:r>
              <a:rPr lang="he-IL" sz="1400" dirty="0"/>
              <a:t>" (ויקרא כד, </a:t>
            </a:r>
            <a:r>
              <a:rPr lang="he-IL" sz="1400" dirty="0" err="1"/>
              <a:t>יז-כב</a:t>
            </a:r>
            <a:r>
              <a:rPr lang="he-IL" sz="1400" dirty="0"/>
              <a:t>).</a:t>
            </a:r>
          </a:p>
          <a:p>
            <a:pPr marL="0" indent="0" algn="r" rtl="1">
              <a:buNone/>
            </a:pPr>
            <a:r>
              <a:rPr lang="he-IL" sz="1400" dirty="0" smtClean="0"/>
              <a:t>דברים </a:t>
            </a:r>
            <a:r>
              <a:rPr lang="he-IL" sz="1400" dirty="0"/>
              <a:t>חמורים! כמה רחוקים הם מדברים אחרים המאדירים את אי-המלחמה ברוע. הלוא ודאי חשבתם על המאמר על הצדיק: "</a:t>
            </a:r>
            <a:r>
              <a:rPr lang="he-IL" sz="1400" dirty="0" err="1"/>
              <a:t>יתן</a:t>
            </a:r>
            <a:r>
              <a:rPr lang="he-IL" sz="1400" dirty="0"/>
              <a:t> </a:t>
            </a:r>
            <a:r>
              <a:rPr lang="he-IL" sz="1400" dirty="0" err="1"/>
              <a:t>למכהו</a:t>
            </a:r>
            <a:r>
              <a:rPr lang="he-IL" sz="1400" dirty="0"/>
              <a:t> לחי ישׂבע בחרפה" (איכה ג, ל), הלקוח מקינותיו של ירמיהו, שגם הוא חלק מאותו תנ"ך עתיק כל כך</a:t>
            </a:r>
            <a:r>
              <a:rPr lang="he-IL" sz="1400" dirty="0" smtClean="0"/>
              <a:t>....</a:t>
            </a:r>
            <a:endParaRPr lang="he-IL" sz="1400" dirty="0"/>
          </a:p>
          <a:p>
            <a:pPr algn="r" rtl="1"/>
            <a:r>
              <a:rPr lang="he-IL" sz="1400" dirty="0"/>
              <a:t>"עין תחת עין, שן תחת שן" - אינו העיקרון של שיטת הפחדה; אין זה ריאליזם קר החושב רק במונחים של יעילות ובז לרגשנות, כשהוא מייעד את המוסר רק לילדי חסות; גם אין זו קריאה משולהבת לחיים על-אנושיים והֵרואיים, הדורשים כביכול לנדות את טוב הלב והרחמים; ואף אין זו דרך להתענג בַנקמנות ובַאכזריות המרוות לכאורה את המציאות הגברית. השראות מסוג זה זרות לתנ"ך. מן העולם האלילי, הן באות; הן באות ממקיאבלי; הן באות מניטשה</a:t>
            </a:r>
            <a:r>
              <a:rPr lang="he-IL" sz="1400" dirty="0" smtClean="0"/>
              <a:t>.</a:t>
            </a:r>
            <a:endParaRPr lang="he-IL" sz="1400" dirty="0"/>
          </a:p>
          <a:p>
            <a:pPr algn="r" rtl="1"/>
            <a:r>
              <a:rPr lang="he-IL" sz="1400" dirty="0"/>
              <a:t>הירגעו נא! העיקרון המנוסח כאן בתורה באופן הנראה כה אכזרי מבקש רק את </a:t>
            </a:r>
            <a:r>
              <a:rPr lang="he-IL" sz="1400" dirty="0" smtClean="0"/>
              <a:t>הצדק...חכמי </a:t>
            </a:r>
            <a:r>
              <a:rPr lang="he-IL" sz="1400" dirty="0"/>
              <a:t>התלמוד הקדימו את נקיפות המצפון של הנאורים וקבעו ש"עין תחת עין" אינו אלא חיוב ממון, קנס. ואין זה מקרה שהתורה צירפה לדין זה את הדין המדבר על פיצוי כספי למכה בהמת חברו. דין זה דורש לקרוא שוב את הפסוקים הנוגעים לנזקי גוף כאילו כוונת המקרא היא ששיקולי הפיצויים בעד הנזק חייבים לגבור אצל השופט על הכעס האציל שמעורר מעשה הפשע. אלימות קוראת לאלימות. אבל יש לשים קץ למעגל קסמים זה. כך הוא הצדק. כך הוא לפחות משעה שכבר נעשה הפשע. האנושיות נולדת באדם אם הוא משכיל לדון בפגיעות בנפש כבסכסוכים אזרחיים, אם הענישה מצטמצמת בתיקון מה שניתן לתקנו ובשיקום העבריין. האדם אינו זקוק רק לצדק חסר להט. אנו זקוקים לצדק בלא תליינים</a:t>
            </a:r>
            <a:r>
              <a:rPr lang="he-IL" sz="1400" dirty="0" smtClean="0"/>
              <a:t>.</a:t>
            </a:r>
            <a:endParaRPr lang="he-IL" sz="1400" dirty="0"/>
          </a:p>
        </p:txBody>
      </p:sp>
      <p:sp>
        <p:nvSpPr>
          <p:cNvPr id="4" name="TextBox 3"/>
          <p:cNvSpPr txBox="1"/>
          <p:nvPr/>
        </p:nvSpPr>
        <p:spPr>
          <a:xfrm>
            <a:off x="991849" y="1241952"/>
            <a:ext cx="8039725" cy="4893647"/>
          </a:xfrm>
          <a:prstGeom prst="rect">
            <a:avLst/>
          </a:prstGeom>
          <a:solidFill>
            <a:schemeClr val="tx1"/>
          </a:solidFill>
        </p:spPr>
        <p:txBody>
          <a:bodyPr wrap="square" rtlCol="1">
            <a:spAutoFit/>
          </a:bodyPr>
          <a:lstStyle/>
          <a:p>
            <a:pPr algn="r" rtl="1"/>
            <a:r>
              <a:rPr lang="he-IL" sz="2400" b="1" dirty="0">
                <a:solidFill>
                  <a:srgbClr val="FF0000"/>
                </a:solidFill>
              </a:rPr>
              <a:t>ברם כאן הדרמה מסתבכת. הפַּלצות מפני הדם קוראת לצדק של שלום ועדינות. אבל מכאן ואילך, האמנם יש בצדק זה, היחיד האפשרי, כדי להציל את האדם שהוא מבקש לגאול אותו? שהרי כאן הדרך פרוצה לרווחה, לעשירים! </a:t>
            </a:r>
            <a:endParaRPr lang="he-IL" sz="2400" b="1" dirty="0" smtClean="0">
              <a:solidFill>
                <a:srgbClr val="FF0000"/>
              </a:solidFill>
            </a:endParaRPr>
          </a:p>
          <a:p>
            <a:pPr algn="r" rtl="1"/>
            <a:endParaRPr lang="he-IL" sz="2400" b="1" dirty="0">
              <a:solidFill>
                <a:srgbClr val="FF0000"/>
              </a:solidFill>
            </a:endParaRPr>
          </a:p>
          <a:p>
            <a:pPr algn="r" rtl="1"/>
            <a:r>
              <a:rPr lang="he-IL" sz="2400" b="1" dirty="0" smtClean="0">
                <a:solidFill>
                  <a:srgbClr val="FF0000"/>
                </a:solidFill>
              </a:rPr>
              <a:t>הם </a:t>
            </a:r>
            <a:r>
              <a:rPr lang="he-IL" sz="2400" b="1" dirty="0">
                <a:solidFill>
                  <a:srgbClr val="FF0000"/>
                </a:solidFill>
              </a:rPr>
              <a:t>יכולים לשלם בקלות את השִניים השבורות, העיניים המנוקרות והרגליים הקטועות של כל הסובבים אותם. </a:t>
            </a:r>
            <a:endParaRPr lang="he-IL" sz="2400" b="1" dirty="0" smtClean="0">
              <a:solidFill>
                <a:srgbClr val="FF0000"/>
              </a:solidFill>
            </a:endParaRPr>
          </a:p>
          <a:p>
            <a:pPr algn="r" rtl="1"/>
            <a:endParaRPr lang="he-IL" sz="2400" b="1" dirty="0">
              <a:solidFill>
                <a:srgbClr val="FF0000"/>
              </a:solidFill>
            </a:endParaRPr>
          </a:p>
          <a:p>
            <a:pPr algn="r" rtl="1"/>
            <a:r>
              <a:rPr lang="he-IL" sz="2400" b="1" dirty="0" smtClean="0">
                <a:solidFill>
                  <a:srgbClr val="FF0000"/>
                </a:solidFill>
              </a:rPr>
              <a:t>לפגיעה </a:t>
            </a:r>
            <a:r>
              <a:rPr lang="he-IL" sz="2400" b="1" dirty="0">
                <a:solidFill>
                  <a:srgbClr val="FF0000"/>
                </a:solidFill>
              </a:rPr>
              <a:t>ולפצע יש עכשיו מחיר עובר לסוחר, טעם של כסף. סתירה זו מקורה בדין הממיר ייסורים בכסף, כיוון שכל מה שמשלמים בלב קל, בגוף שלם ובבריאות טובה, אינו אלא קנס, ופצע הכסף אינו סופני. העולם נותר נוח לחזקים, ובלבד שיש להם עצבים טובים</a:t>
            </a:r>
            <a:r>
              <a:rPr lang="he-IL" sz="2400" dirty="0"/>
              <a:t>. </a:t>
            </a:r>
          </a:p>
        </p:txBody>
      </p:sp>
      <p:sp>
        <p:nvSpPr>
          <p:cNvPr id="5" name="TextBox 4"/>
          <p:cNvSpPr txBox="1"/>
          <p:nvPr/>
        </p:nvSpPr>
        <p:spPr>
          <a:xfrm>
            <a:off x="9114020" y="1873770"/>
            <a:ext cx="2136098" cy="1200329"/>
          </a:xfrm>
          <a:prstGeom prst="rect">
            <a:avLst/>
          </a:prstGeom>
          <a:solidFill>
            <a:schemeClr val="accent4">
              <a:lumMod val="60000"/>
              <a:lumOff val="40000"/>
            </a:schemeClr>
          </a:solidFill>
        </p:spPr>
        <p:txBody>
          <a:bodyPr wrap="square" rtlCol="1">
            <a:spAutoFit/>
          </a:bodyPr>
          <a:lstStyle/>
          <a:p>
            <a:pPr algn="r" rtl="1"/>
            <a:r>
              <a:rPr lang="he-IL" sz="3600" b="1" dirty="0" smtClean="0"/>
              <a:t>עמנואל </a:t>
            </a:r>
            <a:r>
              <a:rPr lang="he-IL" sz="3600" b="1" dirty="0" err="1" smtClean="0"/>
              <a:t>לוינס</a:t>
            </a:r>
            <a:endParaRPr lang="he-IL" sz="3600" b="1" dirty="0"/>
          </a:p>
        </p:txBody>
      </p:sp>
    </p:spTree>
    <p:extLst>
      <p:ext uri="{BB962C8B-B14F-4D97-AF65-F5344CB8AC3E}">
        <p14:creationId xmlns:p14="http://schemas.microsoft.com/office/powerpoint/2010/main" val="20401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משנה וברייתא סוף פרק החובל</a:t>
            </a:r>
            <a:endParaRPr lang="he-IL" dirty="0"/>
          </a:p>
        </p:txBody>
      </p:sp>
      <p:sp>
        <p:nvSpPr>
          <p:cNvPr id="3" name="מציין מיקום תוכן 2"/>
          <p:cNvSpPr>
            <a:spLocks noGrp="1"/>
          </p:cNvSpPr>
          <p:nvPr>
            <p:ph idx="1"/>
          </p:nvPr>
        </p:nvSpPr>
        <p:spPr/>
        <p:txBody>
          <a:bodyPr/>
          <a:lstStyle/>
          <a:p>
            <a:pPr algn="r" rtl="1"/>
            <a:r>
              <a:rPr lang="he-IL" dirty="0"/>
              <a:t>תלמוד בבלי מסכת בבא קמא דף צב עמוד א</a:t>
            </a:r>
          </a:p>
          <a:p>
            <a:pPr algn="r" rtl="1"/>
            <a:r>
              <a:rPr lang="he-IL" dirty="0"/>
              <a:t>מתני'. אף על פי שהוא נותן לו, אין נמחל לו עד שיבקש ממנו, שנאמר: ועתה השב אשת וגו'. ומנין שאם לא מחל לו שהוא אכזרי? שנאמר: ויתפלל אברהם אל </a:t>
            </a:r>
            <a:r>
              <a:rPr lang="he-IL" dirty="0" err="1"/>
              <a:t>האלהים</a:t>
            </a:r>
            <a:r>
              <a:rPr lang="he-IL" dirty="0"/>
              <a:t> וירפא </a:t>
            </a:r>
            <a:r>
              <a:rPr lang="he-IL" dirty="0" err="1"/>
              <a:t>אלהים</a:t>
            </a:r>
            <a:r>
              <a:rPr lang="he-IL" dirty="0"/>
              <a:t> את אבימלך וגו'. </a:t>
            </a:r>
            <a:endParaRPr lang="he-IL" dirty="0" smtClean="0"/>
          </a:p>
          <a:p>
            <a:pPr algn="r" rtl="1"/>
            <a:endParaRPr lang="he-IL" dirty="0"/>
          </a:p>
          <a:p>
            <a:pPr algn="r" rtl="1"/>
            <a:r>
              <a:rPr lang="he-IL" dirty="0"/>
              <a:t>תלמוד בבלי מסכת בבא קמא דף צב עמוד א</a:t>
            </a:r>
          </a:p>
          <a:p>
            <a:pPr algn="r" rtl="1"/>
            <a:r>
              <a:rPr lang="he-IL" dirty="0" err="1"/>
              <a:t>גמ</a:t>
            </a:r>
            <a:r>
              <a:rPr lang="he-IL" dirty="0"/>
              <a:t>'. ת"ר: כל אלו שאמרו - דמי בושתו, אבל צערו - אפי' הביא כל אילי </a:t>
            </a:r>
            <a:r>
              <a:rPr lang="he-IL" dirty="0" err="1"/>
              <a:t>נביות</a:t>
            </a:r>
            <a:r>
              <a:rPr lang="he-IL" dirty="0"/>
              <a:t> שבעולם, אין נמחל לו עד שיבקש ממנו, שנאמר: השב אשת האיש כי נביא הוא ויתפלל בעדך. </a:t>
            </a:r>
          </a:p>
        </p:txBody>
      </p:sp>
    </p:spTree>
    <p:extLst>
      <p:ext uri="{BB962C8B-B14F-4D97-AF65-F5344CB8AC3E}">
        <p14:creationId xmlns:p14="http://schemas.microsoft.com/office/powerpoint/2010/main" val="1618057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בקשת מחילה היא רק על גופו של אדם</a:t>
            </a:r>
            <a:endParaRPr lang="he-IL" dirty="0"/>
          </a:p>
        </p:txBody>
      </p:sp>
      <p:sp>
        <p:nvSpPr>
          <p:cNvPr id="3" name="מציין מיקום תוכן 2"/>
          <p:cNvSpPr>
            <a:spLocks noGrp="1"/>
          </p:cNvSpPr>
          <p:nvPr>
            <p:ph idx="1"/>
          </p:nvPr>
        </p:nvSpPr>
        <p:spPr/>
        <p:txBody>
          <a:bodyPr>
            <a:normAutofit lnSpcReduction="10000"/>
          </a:bodyPr>
          <a:lstStyle/>
          <a:p>
            <a:pPr algn="r" rtl="1"/>
            <a:r>
              <a:rPr lang="he-IL" dirty="0"/>
              <a:t>רמב"ם הלכות חובל ומזיק פרק ה הלכה ט</a:t>
            </a:r>
          </a:p>
          <a:p>
            <a:pPr algn="r" rtl="1"/>
            <a:r>
              <a:rPr lang="he-IL" dirty="0"/>
              <a:t>אינו דומה מזיק </a:t>
            </a:r>
            <a:r>
              <a:rPr lang="he-IL" dirty="0" err="1"/>
              <a:t>חבירו</a:t>
            </a:r>
            <a:r>
              <a:rPr lang="he-IL" dirty="0"/>
              <a:t> בגופו למזיק ממונו, שהמזיק ממון </a:t>
            </a:r>
            <a:r>
              <a:rPr lang="he-IL" dirty="0" err="1"/>
              <a:t>חבירו</a:t>
            </a:r>
            <a:r>
              <a:rPr lang="he-IL" dirty="0"/>
              <a:t> כיון ששלם מה שהוא חייב לשלם </a:t>
            </a:r>
            <a:r>
              <a:rPr lang="he-IL" dirty="0" err="1"/>
              <a:t>נתכפר</a:t>
            </a:r>
            <a:r>
              <a:rPr lang="he-IL" dirty="0"/>
              <a:t> לו אבל חובל </a:t>
            </a:r>
            <a:r>
              <a:rPr lang="he-IL" dirty="0" err="1"/>
              <a:t>בחבירו</a:t>
            </a:r>
            <a:r>
              <a:rPr lang="he-IL" dirty="0"/>
              <a:t> אף על פי שנתן לו חמשה דברים אין מתכפר לו ואפילו הקריב כל אילי </a:t>
            </a:r>
            <a:r>
              <a:rPr lang="he-IL" dirty="0" err="1"/>
              <a:t>נביות</a:t>
            </a:r>
            <a:r>
              <a:rPr lang="he-IL" dirty="0"/>
              <a:t> אין מתכפר לו ולא נמחל עונו עד שיבקש מן הנחבל </a:t>
            </a:r>
            <a:r>
              <a:rPr lang="he-IL" dirty="0" err="1"/>
              <a:t>וימחול</a:t>
            </a:r>
            <a:r>
              <a:rPr lang="he-IL" dirty="0"/>
              <a:t> לו. </a:t>
            </a:r>
            <a:endParaRPr lang="he-IL" dirty="0" smtClean="0"/>
          </a:p>
          <a:p>
            <a:pPr algn="r" rtl="1"/>
            <a:endParaRPr lang="he-IL" dirty="0"/>
          </a:p>
          <a:p>
            <a:pPr algn="r" rtl="1"/>
            <a:r>
              <a:rPr lang="he-IL" dirty="0"/>
              <a:t>רמב"ם הלכות תשובה פרק ב הלכה ט</a:t>
            </a:r>
          </a:p>
          <a:p>
            <a:pPr algn="r" rtl="1"/>
            <a:r>
              <a:rPr lang="he-IL" dirty="0"/>
              <a:t>אין התשובה ולא יום הכפורים </a:t>
            </a:r>
            <a:r>
              <a:rPr lang="he-IL" dirty="0" err="1"/>
              <a:t>מכפרין</a:t>
            </a:r>
            <a:r>
              <a:rPr lang="he-IL" dirty="0"/>
              <a:t> אלא על עבירות שבין אדם למקום כגון מי שאכל דבר אסור או בעל בעילה אסורה וכיוצא בהן, אבל עבירות שבין אדם </a:t>
            </a:r>
            <a:r>
              <a:rPr lang="he-IL" dirty="0" err="1"/>
              <a:t>לחבירו</a:t>
            </a:r>
            <a:r>
              <a:rPr lang="he-IL" dirty="0"/>
              <a:t> כגון החובל את </a:t>
            </a:r>
            <a:r>
              <a:rPr lang="he-IL" dirty="0" err="1"/>
              <a:t>חבירו</a:t>
            </a:r>
            <a:r>
              <a:rPr lang="he-IL" dirty="0"/>
              <a:t> או המקלל </a:t>
            </a:r>
            <a:r>
              <a:rPr lang="he-IL" dirty="0" err="1"/>
              <a:t>חבירו</a:t>
            </a:r>
            <a:r>
              <a:rPr lang="he-IL" dirty="0"/>
              <a:t> או גוזלו וכיוצא בהן אינו נמחל לו לעולם עד </a:t>
            </a:r>
            <a:r>
              <a:rPr lang="he-IL" dirty="0" err="1"/>
              <a:t>שיתן</a:t>
            </a:r>
            <a:r>
              <a:rPr lang="he-IL" dirty="0"/>
              <a:t> </a:t>
            </a:r>
            <a:r>
              <a:rPr lang="he-IL" dirty="0" err="1"/>
              <a:t>לחבירו</a:t>
            </a:r>
            <a:r>
              <a:rPr lang="he-IL" dirty="0"/>
              <a:t> מה שהוא חייב לו וירצהו, אף על פי שהחזיר לו ממון שהוא חייב לו צריך לרצותו ולשאול ממנו </a:t>
            </a:r>
            <a:r>
              <a:rPr lang="he-IL" dirty="0" err="1"/>
              <a:t>שימחול</a:t>
            </a:r>
            <a:r>
              <a:rPr lang="he-IL" dirty="0"/>
              <a:t> לו, אפילו לא הקניט את </a:t>
            </a:r>
            <a:r>
              <a:rPr lang="he-IL" dirty="0" err="1"/>
              <a:t>חבירו</a:t>
            </a:r>
            <a:r>
              <a:rPr lang="he-IL" dirty="0"/>
              <a:t> אלא בדברים צריך לפייסו ולפגע בו עד </a:t>
            </a:r>
            <a:r>
              <a:rPr lang="he-IL" dirty="0" err="1"/>
              <a:t>שימחול</a:t>
            </a:r>
            <a:r>
              <a:rPr lang="he-IL" dirty="0"/>
              <a:t> לו, לא רצה </a:t>
            </a:r>
            <a:r>
              <a:rPr lang="he-IL" dirty="0" err="1"/>
              <a:t>חבירו</a:t>
            </a:r>
            <a:r>
              <a:rPr lang="he-IL" dirty="0"/>
              <a:t> למחול לו מביא לו שורה של שלשה בני אדם </a:t>
            </a:r>
            <a:r>
              <a:rPr lang="he-IL" dirty="0" err="1"/>
              <a:t>מריעיו</a:t>
            </a:r>
            <a:r>
              <a:rPr lang="he-IL" dirty="0"/>
              <a:t> </a:t>
            </a:r>
            <a:r>
              <a:rPr lang="he-IL" dirty="0" err="1"/>
              <a:t>ופוגעין</a:t>
            </a:r>
            <a:r>
              <a:rPr lang="he-IL" dirty="0"/>
              <a:t> בו </a:t>
            </a:r>
            <a:r>
              <a:rPr lang="he-IL" dirty="0" err="1"/>
              <a:t>ומבקשין</a:t>
            </a:r>
            <a:r>
              <a:rPr lang="he-IL" dirty="0"/>
              <a:t> ממנו, לא נתרצה להן מביא לו שניה ושלישית לא רצה מניחו והולך לו וזה שלא מחל הוא החוטא, ואם היה רבו הולך ובא אפילו אלף פעמים עד </a:t>
            </a:r>
            <a:r>
              <a:rPr lang="he-IL" dirty="0" err="1"/>
              <a:t>שימחול</a:t>
            </a:r>
            <a:r>
              <a:rPr lang="he-IL" dirty="0"/>
              <a:t> לו. </a:t>
            </a:r>
          </a:p>
        </p:txBody>
      </p:sp>
    </p:spTree>
    <p:extLst>
      <p:ext uri="{BB962C8B-B14F-4D97-AF65-F5344CB8AC3E}">
        <p14:creationId xmlns:p14="http://schemas.microsoft.com/office/powerpoint/2010/main" val="2315544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66800" y="207880"/>
            <a:ext cx="10058400" cy="1371600"/>
          </a:xfrm>
        </p:spPr>
        <p:txBody>
          <a:bodyPr/>
          <a:lstStyle/>
          <a:p>
            <a:r>
              <a:rPr lang="he-IL" dirty="0" smtClean="0"/>
              <a:t>הלכה</a:t>
            </a:r>
            <a:endParaRPr lang="he-IL" dirty="0"/>
          </a:p>
        </p:txBody>
      </p:sp>
      <p:sp>
        <p:nvSpPr>
          <p:cNvPr id="3" name="מציין מיקום תוכן 2"/>
          <p:cNvSpPr>
            <a:spLocks noGrp="1"/>
          </p:cNvSpPr>
          <p:nvPr>
            <p:ph idx="1"/>
          </p:nvPr>
        </p:nvSpPr>
        <p:spPr>
          <a:xfrm>
            <a:off x="1164236" y="1579480"/>
            <a:ext cx="10058400" cy="3931920"/>
          </a:xfrm>
        </p:spPr>
        <p:txBody>
          <a:bodyPr>
            <a:normAutofit lnSpcReduction="10000"/>
          </a:bodyPr>
          <a:lstStyle/>
          <a:p>
            <a:pPr algn="r" rtl="1"/>
            <a:r>
              <a:rPr lang="he-IL" dirty="0"/>
              <a:t>שולחן ערוך חושן משפט הלכות חובל </a:t>
            </a:r>
            <a:r>
              <a:rPr lang="he-IL" dirty="0" err="1"/>
              <a:t>בחבירו</a:t>
            </a:r>
            <a:r>
              <a:rPr lang="he-IL" dirty="0"/>
              <a:t> סימן </a:t>
            </a:r>
            <a:r>
              <a:rPr lang="he-IL" dirty="0" err="1"/>
              <a:t>תכב</a:t>
            </a:r>
            <a:r>
              <a:rPr lang="he-IL" dirty="0"/>
              <a:t> סעיף א</a:t>
            </a:r>
          </a:p>
          <a:p>
            <a:pPr algn="r" rtl="1"/>
            <a:r>
              <a:rPr lang="he-IL" dirty="0"/>
              <a:t>החובל </a:t>
            </a:r>
            <a:r>
              <a:rPr lang="he-IL" dirty="0" err="1"/>
              <a:t>בחבירו</a:t>
            </a:r>
            <a:r>
              <a:rPr lang="he-IL" dirty="0"/>
              <a:t>, אף על פי שנתן לו ה' דברים, אינו מתכפר לו עד שיבקש ממנו </a:t>
            </a:r>
            <a:r>
              <a:rPr lang="he-IL" dirty="0" err="1"/>
              <a:t>וימחול</a:t>
            </a:r>
            <a:r>
              <a:rPr lang="he-IL" dirty="0"/>
              <a:t> לו. ואסור לנחבל להיות אכזרי מלמחול, כי אין זה דרך זרע ישראל, אלא כיון שבקש ממנו החובל ונתחנן לו פעם ראשונה ושניה וידוע שהוא שב מחטאו וניחם מרעתו, </a:t>
            </a:r>
            <a:r>
              <a:rPr lang="he-IL" dirty="0" err="1"/>
              <a:t>ימחול</a:t>
            </a:r>
            <a:r>
              <a:rPr lang="he-IL" dirty="0"/>
              <a:t> לו. וכל הממהר למחול הרי זה משובח, ורוח חכמים נוחה הימנו. </a:t>
            </a:r>
            <a:endParaRPr lang="he-IL" dirty="0" smtClean="0"/>
          </a:p>
          <a:p>
            <a:pPr algn="r" rtl="1"/>
            <a:r>
              <a:rPr lang="he-IL" dirty="0" smtClean="0"/>
              <a:t>הגה</a:t>
            </a:r>
            <a:r>
              <a:rPr lang="he-IL" dirty="0"/>
              <a:t>: ועיין </a:t>
            </a:r>
            <a:r>
              <a:rPr lang="he-IL" dirty="0" err="1"/>
              <a:t>בא"ח</a:t>
            </a:r>
            <a:r>
              <a:rPr lang="he-IL" dirty="0"/>
              <a:t> סימן תר"ו. אסור לבקש דין מן השמים על </a:t>
            </a:r>
            <a:r>
              <a:rPr lang="he-IL" dirty="0" err="1"/>
              <a:t>חבירו</a:t>
            </a:r>
            <a:r>
              <a:rPr lang="he-IL" dirty="0"/>
              <a:t> שעשה לו רעה. </a:t>
            </a:r>
            <a:r>
              <a:rPr lang="he-IL" dirty="0" err="1"/>
              <a:t>ודוקא</a:t>
            </a:r>
            <a:r>
              <a:rPr lang="he-IL" dirty="0"/>
              <a:t> דאית ליה </a:t>
            </a:r>
            <a:r>
              <a:rPr lang="he-IL" dirty="0" err="1"/>
              <a:t>דיינא</a:t>
            </a:r>
            <a:r>
              <a:rPr lang="he-IL" dirty="0"/>
              <a:t> </a:t>
            </a:r>
            <a:r>
              <a:rPr lang="he-IL" dirty="0" err="1"/>
              <a:t>בארעא</a:t>
            </a:r>
            <a:r>
              <a:rPr lang="he-IL" dirty="0"/>
              <a:t>. וכל הצועק על </a:t>
            </a:r>
            <a:r>
              <a:rPr lang="he-IL" dirty="0" err="1"/>
              <a:t>חבירו</a:t>
            </a:r>
            <a:r>
              <a:rPr lang="he-IL" dirty="0"/>
              <a:t>, הוא נענש תחלה (גמרא פ' החובל). וי"א </a:t>
            </a:r>
            <a:r>
              <a:rPr lang="he-IL" dirty="0" err="1"/>
              <a:t>דאפילו</a:t>
            </a:r>
            <a:r>
              <a:rPr lang="he-IL" dirty="0"/>
              <a:t> לית ליה </a:t>
            </a:r>
            <a:r>
              <a:rPr lang="he-IL" dirty="0" err="1"/>
              <a:t>דיינא</a:t>
            </a:r>
            <a:r>
              <a:rPr lang="he-IL" dirty="0"/>
              <a:t> </a:t>
            </a:r>
            <a:r>
              <a:rPr lang="he-IL" dirty="0" err="1"/>
              <a:t>בארעא</a:t>
            </a:r>
            <a:r>
              <a:rPr lang="he-IL" dirty="0"/>
              <a:t> אסור לצעוק עליו, אא"כ הודיעו תחלה (</a:t>
            </a:r>
            <a:r>
              <a:rPr lang="he-IL" dirty="0" err="1"/>
              <a:t>הר"ן</a:t>
            </a:r>
            <a:r>
              <a:rPr lang="he-IL" dirty="0"/>
              <a:t> </a:t>
            </a:r>
            <a:r>
              <a:rPr lang="he-IL" dirty="0" err="1"/>
              <a:t>פ"ק</a:t>
            </a:r>
            <a:r>
              <a:rPr lang="he-IL" dirty="0"/>
              <a:t> </a:t>
            </a:r>
            <a:r>
              <a:rPr lang="he-IL" dirty="0" err="1"/>
              <a:t>דר"ה</a:t>
            </a:r>
            <a:r>
              <a:rPr lang="he-IL" dirty="0"/>
              <a:t>). </a:t>
            </a:r>
            <a:endParaRPr lang="he-IL" dirty="0" smtClean="0"/>
          </a:p>
          <a:p>
            <a:endParaRPr lang="he-IL" dirty="0"/>
          </a:p>
          <a:p>
            <a:pPr algn="r" rtl="1"/>
            <a:r>
              <a:rPr lang="he-IL" dirty="0" err="1"/>
              <a:t>סמ"ע</a:t>
            </a:r>
            <a:r>
              <a:rPr lang="he-IL" dirty="0"/>
              <a:t> סימן </a:t>
            </a:r>
            <a:r>
              <a:rPr lang="he-IL" dirty="0" err="1"/>
              <a:t>תכב</a:t>
            </a:r>
            <a:r>
              <a:rPr lang="he-IL" dirty="0"/>
              <a:t> </a:t>
            </a:r>
            <a:r>
              <a:rPr lang="he-IL" dirty="0" err="1"/>
              <a:t>ס"ק</a:t>
            </a:r>
            <a:r>
              <a:rPr lang="he-IL" dirty="0"/>
              <a:t> ו</a:t>
            </a:r>
          </a:p>
          <a:p>
            <a:pPr algn="r" rtl="1"/>
            <a:r>
              <a:rPr lang="he-IL" dirty="0"/>
              <a:t>ו] ועיין </a:t>
            </a:r>
            <a:r>
              <a:rPr lang="he-IL" dirty="0" err="1"/>
              <a:t>בא"ח</a:t>
            </a:r>
            <a:r>
              <a:rPr lang="he-IL" dirty="0"/>
              <a:t> סימן תר"ו. שם כתב </a:t>
            </a:r>
            <a:r>
              <a:rPr lang="he-IL" dirty="0" err="1"/>
              <a:t>מור"ם</a:t>
            </a:r>
            <a:r>
              <a:rPr lang="he-IL" dirty="0"/>
              <a:t> </a:t>
            </a:r>
            <a:r>
              <a:rPr lang="he-IL" dirty="0" err="1"/>
              <a:t>בהג"ה</a:t>
            </a:r>
            <a:r>
              <a:rPr lang="he-IL" dirty="0"/>
              <a:t> </a:t>
            </a:r>
            <a:r>
              <a:rPr lang="he-IL" dirty="0" err="1"/>
              <a:t>דאם</a:t>
            </a:r>
            <a:r>
              <a:rPr lang="he-IL" dirty="0"/>
              <a:t> הוציא עליו שם רע א"צ למחול לו, עכ"ל, והוא מדברי </a:t>
            </a:r>
            <a:r>
              <a:rPr lang="he-IL" dirty="0" err="1"/>
              <a:t>הג"מ</a:t>
            </a:r>
            <a:r>
              <a:rPr lang="he-IL" dirty="0"/>
              <a:t> פ"ב </a:t>
            </a:r>
            <a:r>
              <a:rPr lang="he-IL" dirty="0" err="1"/>
              <a:t>דהלכות</a:t>
            </a:r>
            <a:r>
              <a:rPr lang="he-IL" dirty="0"/>
              <a:t> תשובה [אות ט'] (</a:t>
            </a:r>
            <a:r>
              <a:rPr lang="he-IL" dirty="0" err="1"/>
              <a:t>ומהרי"ל</a:t>
            </a:r>
            <a:r>
              <a:rPr lang="he-IL" dirty="0"/>
              <a:t>) [</a:t>
            </a:r>
            <a:r>
              <a:rPr lang="he-IL" dirty="0" err="1"/>
              <a:t>מהרי"ו</a:t>
            </a:r>
            <a:r>
              <a:rPr lang="he-IL" dirty="0"/>
              <a:t> סי' קצ"א]. </a:t>
            </a:r>
            <a:r>
              <a:rPr lang="he-IL" b="1" dirty="0">
                <a:solidFill>
                  <a:srgbClr val="FFFF00"/>
                </a:solidFill>
              </a:rPr>
              <a:t>והטעם, </a:t>
            </a:r>
            <a:r>
              <a:rPr lang="he-IL" b="1" dirty="0" err="1">
                <a:solidFill>
                  <a:srgbClr val="FFFF00"/>
                </a:solidFill>
              </a:rPr>
              <a:t>דשם</a:t>
            </a:r>
            <a:r>
              <a:rPr lang="he-IL" b="1" dirty="0">
                <a:solidFill>
                  <a:srgbClr val="FFFF00"/>
                </a:solidFill>
              </a:rPr>
              <a:t> רע פגע בכבוד אבותיו או בניו לדורות, ושמא היו אנשים </a:t>
            </a:r>
            <a:r>
              <a:rPr lang="he-IL" b="1" dirty="0" err="1">
                <a:solidFill>
                  <a:srgbClr val="FFFF00"/>
                </a:solidFill>
              </a:rPr>
              <a:t>דשמעו</a:t>
            </a:r>
            <a:r>
              <a:rPr lang="he-IL" b="1" dirty="0">
                <a:solidFill>
                  <a:srgbClr val="FFFF00"/>
                </a:solidFill>
              </a:rPr>
              <a:t> השם רע ולא ישמעו החרטה והמחילה ויסברו שהוא אמת: </a:t>
            </a:r>
          </a:p>
        </p:txBody>
      </p:sp>
      <p:sp>
        <p:nvSpPr>
          <p:cNvPr id="4" name="חץ שמאלה 3"/>
          <p:cNvSpPr/>
          <p:nvPr/>
        </p:nvSpPr>
        <p:spPr>
          <a:xfrm>
            <a:off x="10980295" y="2885607"/>
            <a:ext cx="592112" cy="6895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038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הצועק על חברו</a:t>
            </a:r>
            <a:endParaRPr lang="he-IL" dirty="0"/>
          </a:p>
        </p:txBody>
      </p:sp>
      <p:sp>
        <p:nvSpPr>
          <p:cNvPr id="3" name="מציין מיקום תוכן 2"/>
          <p:cNvSpPr>
            <a:spLocks noGrp="1"/>
          </p:cNvSpPr>
          <p:nvPr>
            <p:ph idx="1"/>
          </p:nvPr>
        </p:nvSpPr>
        <p:spPr/>
        <p:txBody>
          <a:bodyPr/>
          <a:lstStyle/>
          <a:p>
            <a:pPr algn="r" rtl="1"/>
            <a:r>
              <a:rPr lang="he-IL" dirty="0"/>
              <a:t>תלמוד בבלי מסכת בבא קמא דף צג עמוד א</a:t>
            </a:r>
          </a:p>
          <a:p>
            <a:pPr algn="r" rtl="1"/>
            <a:r>
              <a:rPr lang="he-IL" dirty="0"/>
              <a:t> אמר רב חנן: המוסר דין על </a:t>
            </a:r>
            <a:r>
              <a:rPr lang="he-IL" dirty="0" err="1"/>
              <a:t>חבירו</a:t>
            </a:r>
            <a:r>
              <a:rPr lang="he-IL" dirty="0"/>
              <a:t> - הוא נענש תחילה, שנאמר: ותאמר שרי אל אברם חמסי עליך, וכתיב: ויבא אברהם לספוד לשרה ולבכותה; והני מילי, דאית ליה </a:t>
            </a:r>
            <a:r>
              <a:rPr lang="he-IL" dirty="0" err="1"/>
              <a:t>דינא</a:t>
            </a:r>
            <a:r>
              <a:rPr lang="he-IL" dirty="0"/>
              <a:t> </a:t>
            </a:r>
            <a:r>
              <a:rPr lang="he-IL" dirty="0" err="1"/>
              <a:t>בארעא</a:t>
            </a:r>
            <a:r>
              <a:rPr lang="he-IL" dirty="0"/>
              <a:t>. אמר רבי יצחק: אוי לו לצועק יותר מן </a:t>
            </a:r>
            <a:r>
              <a:rPr lang="he-IL" dirty="0" err="1"/>
              <a:t>הנצעק</a:t>
            </a:r>
            <a:r>
              <a:rPr lang="he-IL" dirty="0"/>
              <a:t>. תניא </a:t>
            </a:r>
            <a:r>
              <a:rPr lang="he-IL" dirty="0" err="1"/>
              <a:t>נמי</a:t>
            </a:r>
            <a:r>
              <a:rPr lang="he-IL" dirty="0"/>
              <a:t> הכי: אחד הצועק ואחד </a:t>
            </a:r>
            <a:r>
              <a:rPr lang="he-IL" dirty="0" err="1"/>
              <a:t>הנצעק</a:t>
            </a:r>
            <a:r>
              <a:rPr lang="he-IL" dirty="0"/>
              <a:t> במשמע, אלא </a:t>
            </a:r>
            <a:r>
              <a:rPr lang="he-IL" dirty="0" err="1"/>
              <a:t>שממהרין</a:t>
            </a:r>
            <a:r>
              <a:rPr lang="he-IL" dirty="0"/>
              <a:t> לצועק יותר מן </a:t>
            </a:r>
            <a:r>
              <a:rPr lang="he-IL" dirty="0" err="1"/>
              <a:t>הנצעק</a:t>
            </a:r>
            <a:r>
              <a:rPr lang="he-IL" dirty="0"/>
              <a:t>. ואמר רבי יצחק: לעולם אל תהי קללת הדיוט קלה בעיניך, שהרי אבימלך קלל את שרה ונתקיים בזרעה, שנאמר: הנה הוא לך כסות </a:t>
            </a:r>
            <a:r>
              <a:rPr lang="he-IL" dirty="0" err="1"/>
              <a:t>עינים</a:t>
            </a:r>
            <a:r>
              <a:rPr lang="he-IL" dirty="0"/>
              <a:t>, אמר לה: הואיל </a:t>
            </a:r>
            <a:r>
              <a:rPr lang="he-IL" dirty="0" err="1"/>
              <a:t>וכסית</a:t>
            </a:r>
            <a:r>
              <a:rPr lang="he-IL" dirty="0"/>
              <a:t> ממני ולא גילית שהוא אישך וגרמת אלי הצער הזה, יהי רצון </a:t>
            </a:r>
            <a:r>
              <a:rPr lang="he-IL" dirty="0" err="1"/>
              <a:t>שיהו</a:t>
            </a:r>
            <a:r>
              <a:rPr lang="he-IL" dirty="0"/>
              <a:t> לך בני </a:t>
            </a:r>
            <a:r>
              <a:rPr lang="he-IL" dirty="0" err="1"/>
              <a:t>כסויי</a:t>
            </a:r>
            <a:r>
              <a:rPr lang="he-IL" dirty="0"/>
              <a:t> </a:t>
            </a:r>
            <a:r>
              <a:rPr lang="he-IL" dirty="0" err="1"/>
              <a:t>עינים</a:t>
            </a:r>
            <a:r>
              <a:rPr lang="he-IL" dirty="0"/>
              <a:t>; ונתקיים בזרעה, </a:t>
            </a:r>
            <a:r>
              <a:rPr lang="he-IL" dirty="0" err="1"/>
              <a:t>דכתיב</a:t>
            </a:r>
            <a:r>
              <a:rPr lang="he-IL" dirty="0"/>
              <a:t>: ויהי כי זקן יצחק ותכהין עיניו מראות. אמר רבי </a:t>
            </a:r>
            <a:r>
              <a:rPr lang="he-IL" dirty="0" err="1"/>
              <a:t>אבהו</a:t>
            </a:r>
            <a:r>
              <a:rPr lang="he-IL" dirty="0"/>
              <a:t>: לעולם יהא אדם מן </a:t>
            </a:r>
            <a:r>
              <a:rPr lang="he-IL" dirty="0" err="1"/>
              <a:t>הנרדפין</a:t>
            </a:r>
            <a:r>
              <a:rPr lang="he-IL" dirty="0"/>
              <a:t> ולא מן </a:t>
            </a:r>
            <a:r>
              <a:rPr lang="he-IL" dirty="0" err="1"/>
              <a:t>הרודפין</a:t>
            </a:r>
            <a:r>
              <a:rPr lang="he-IL" dirty="0"/>
              <a:t>, שאין לך נרדף בעופות יותר מתורים ובני יונה, והכשירן הכתוב לגבי מזבח. </a:t>
            </a:r>
          </a:p>
        </p:txBody>
      </p:sp>
    </p:spTree>
    <p:extLst>
      <p:ext uri="{BB962C8B-B14F-4D97-AF65-F5344CB8AC3E}">
        <p14:creationId xmlns:p14="http://schemas.microsoft.com/office/powerpoint/2010/main" val="2257766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החידה – מדוע לסיים באגדות אלו?</a:t>
            </a:r>
            <a:endParaRPr lang="he-IL" dirty="0"/>
          </a:p>
        </p:txBody>
      </p:sp>
      <p:sp>
        <p:nvSpPr>
          <p:cNvPr id="3" name="מציין מיקום תוכן 2"/>
          <p:cNvSpPr>
            <a:spLocks noGrp="1"/>
          </p:cNvSpPr>
          <p:nvPr>
            <p:ph idx="1"/>
          </p:nvPr>
        </p:nvSpPr>
        <p:spPr/>
        <p:txBody>
          <a:bodyPr/>
          <a:lstStyle/>
          <a:p>
            <a:pPr algn="r" rtl="1"/>
            <a:r>
              <a:rPr lang="he-IL" dirty="0"/>
              <a:t>תלמוד בבלי מסכת בבא קמא דף צב עמוד א</a:t>
            </a:r>
          </a:p>
          <a:p>
            <a:pPr algn="r" rtl="1"/>
            <a:r>
              <a:rPr lang="he-IL" dirty="0"/>
              <a:t>אמר ליה רבא לרבה בר מרי, מנא הא מילתא </a:t>
            </a:r>
            <a:r>
              <a:rPr lang="he-IL" dirty="0" err="1"/>
              <a:t>דאמרי</a:t>
            </a:r>
            <a:r>
              <a:rPr lang="he-IL" dirty="0"/>
              <a:t> </a:t>
            </a:r>
            <a:r>
              <a:rPr lang="he-IL" dirty="0" err="1"/>
              <a:t>אינשי</a:t>
            </a:r>
            <a:r>
              <a:rPr lang="he-IL" dirty="0"/>
              <a:t>: בתר עניא אזלא </a:t>
            </a:r>
            <a:r>
              <a:rPr lang="he-IL" dirty="0" err="1"/>
              <a:t>עניותא</a:t>
            </a:r>
            <a:r>
              <a:rPr lang="he-IL" dirty="0"/>
              <a:t>? אמר ליה, </a:t>
            </a:r>
            <a:r>
              <a:rPr lang="he-IL" dirty="0" err="1"/>
              <a:t>דתנן</a:t>
            </a:r>
            <a:r>
              <a:rPr lang="he-IL" dirty="0"/>
              <a:t>: עשירים </a:t>
            </a:r>
            <a:r>
              <a:rPr lang="he-IL" dirty="0" err="1"/>
              <a:t>מביאין</a:t>
            </a:r>
            <a:r>
              <a:rPr lang="he-IL" dirty="0"/>
              <a:t> בכורים בקלתות של זהב ושל כסף, ועניים - בסלי נצרים של ערבה קלופה, הסלים והבכורים נותנים </a:t>
            </a:r>
            <a:r>
              <a:rPr lang="he-IL" dirty="0" err="1"/>
              <a:t>לכהנים</a:t>
            </a:r>
            <a:r>
              <a:rPr lang="he-IL" dirty="0"/>
              <a:t>. אמר ליה: את אמרת מהתם, </a:t>
            </a:r>
            <a:r>
              <a:rPr lang="he-IL" dirty="0" err="1"/>
              <a:t>ואנא</a:t>
            </a:r>
            <a:r>
              <a:rPr lang="he-IL" dirty="0"/>
              <a:t> </a:t>
            </a:r>
            <a:r>
              <a:rPr lang="he-IL" dirty="0" err="1"/>
              <a:t>אמינא</a:t>
            </a:r>
            <a:r>
              <a:rPr lang="he-IL" dirty="0"/>
              <a:t> מהכא: </a:t>
            </a:r>
            <a:r>
              <a:rPr lang="he-IL" dirty="0" smtClean="0"/>
              <a:t>וטמא </a:t>
            </a:r>
            <a:r>
              <a:rPr lang="he-IL" dirty="0"/>
              <a:t>טמא יקרא. </a:t>
            </a:r>
          </a:p>
        </p:txBody>
      </p:sp>
    </p:spTree>
    <p:extLst>
      <p:ext uri="{BB962C8B-B14F-4D97-AF65-F5344CB8AC3E}">
        <p14:creationId xmlns:p14="http://schemas.microsoft.com/office/powerpoint/2010/main" val="3721095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76662" y="2463899"/>
            <a:ext cx="10058400" cy="1371600"/>
          </a:xfrm>
        </p:spPr>
        <p:txBody>
          <a:bodyPr>
            <a:normAutofit fontScale="90000"/>
          </a:bodyPr>
          <a:lstStyle/>
          <a:p>
            <a:r>
              <a:rPr lang="he-IL" dirty="0" smtClean="0"/>
              <a:t>אי אפשר להשיב את המצב לקדמותו</a:t>
            </a:r>
            <a:br>
              <a:rPr lang="he-IL" dirty="0" smtClean="0"/>
            </a:br>
            <a:r>
              <a:rPr lang="he-IL" dirty="0" smtClean="0"/>
              <a:t>להחלמה צריך פיצוי</a:t>
            </a:r>
            <a:br>
              <a:rPr lang="he-IL" dirty="0" smtClean="0"/>
            </a:br>
            <a:r>
              <a:rPr lang="he-IL" dirty="0" smtClean="0"/>
              <a:t>וסליחה</a:t>
            </a:r>
            <a:br>
              <a:rPr lang="he-IL" dirty="0" smtClean="0"/>
            </a:br>
            <a:r>
              <a:rPr lang="he-IL" dirty="0" smtClean="0"/>
              <a:t>גם זה לא מספיק</a:t>
            </a:r>
            <a:br>
              <a:rPr lang="he-IL" dirty="0" smtClean="0"/>
            </a:br>
            <a:r>
              <a:rPr lang="he-IL" dirty="0" smtClean="0"/>
              <a:t>וצריך </a:t>
            </a:r>
            <a:r>
              <a:rPr lang="he-IL" dirty="0" err="1" smtClean="0"/>
              <a:t>להזהר</a:t>
            </a:r>
            <a:r>
              <a:rPr lang="he-IL" dirty="0" smtClean="0"/>
              <a:t> שלא </a:t>
            </a:r>
            <a:r>
              <a:rPr lang="he-IL" dirty="0" err="1" smtClean="0"/>
              <a:t>תווצר</a:t>
            </a:r>
            <a:r>
              <a:rPr lang="he-IL" dirty="0" smtClean="0"/>
              <a:t> נקמה שתחריף את הפגיעה</a:t>
            </a:r>
            <a:endParaRPr lang="he-IL" dirty="0"/>
          </a:p>
        </p:txBody>
      </p:sp>
    </p:spTree>
    <p:extLst>
      <p:ext uri="{BB962C8B-B14F-4D97-AF65-F5344CB8AC3E}">
        <p14:creationId xmlns:p14="http://schemas.microsoft.com/office/powerpoint/2010/main" val="1537939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האם דיני </a:t>
            </a:r>
            <a:r>
              <a:rPr lang="he-IL" dirty="0" err="1" smtClean="0"/>
              <a:t>הנזיקין</a:t>
            </a:r>
            <a:r>
              <a:rPr lang="he-IL" dirty="0" smtClean="0"/>
              <a:t> באים לפצות את הניזוק?</a:t>
            </a:r>
            <a:br>
              <a:rPr lang="he-IL" dirty="0" smtClean="0"/>
            </a:br>
            <a:r>
              <a:rPr lang="he-IL" dirty="0" smtClean="0"/>
              <a:t>בעיות.....</a:t>
            </a:r>
            <a:endParaRPr lang="he-IL" dirty="0"/>
          </a:p>
        </p:txBody>
      </p:sp>
      <p:sp>
        <p:nvSpPr>
          <p:cNvPr id="3" name="מציין מיקום תוכן 2"/>
          <p:cNvSpPr>
            <a:spLocks noGrp="1"/>
          </p:cNvSpPr>
          <p:nvPr>
            <p:ph idx="1"/>
          </p:nvPr>
        </p:nvSpPr>
        <p:spPr>
          <a:xfrm>
            <a:off x="1066800" y="3800006"/>
            <a:ext cx="10058400" cy="2235033"/>
          </a:xfrm>
        </p:spPr>
        <p:txBody>
          <a:bodyPr>
            <a:normAutofit/>
          </a:bodyPr>
          <a:lstStyle/>
          <a:p>
            <a:pPr algn="r" rtl="1"/>
            <a:r>
              <a:rPr lang="he-IL" sz="3200" b="1" dirty="0" err="1" smtClean="0">
                <a:solidFill>
                  <a:srgbClr val="FFFF00"/>
                </a:solidFill>
              </a:rPr>
              <a:t>גרמא</a:t>
            </a:r>
            <a:r>
              <a:rPr lang="he-IL" sz="3200" b="1" dirty="0" smtClean="0">
                <a:solidFill>
                  <a:srgbClr val="FFFF00"/>
                </a:solidFill>
              </a:rPr>
              <a:t>!</a:t>
            </a:r>
          </a:p>
          <a:p>
            <a:pPr algn="r" rtl="1"/>
            <a:r>
              <a:rPr lang="he-IL" sz="3200" b="1" dirty="0" smtClean="0">
                <a:solidFill>
                  <a:srgbClr val="FFFF00"/>
                </a:solidFill>
              </a:rPr>
              <a:t>שומת נזיקין....</a:t>
            </a:r>
            <a:endParaRPr lang="he-IL" sz="3200" b="1" dirty="0">
              <a:solidFill>
                <a:srgbClr val="FFFF00"/>
              </a:solidFill>
            </a:endParaRPr>
          </a:p>
        </p:txBody>
      </p:sp>
    </p:spTree>
    <p:extLst>
      <p:ext uri="{BB962C8B-B14F-4D97-AF65-F5344CB8AC3E}">
        <p14:creationId xmlns:p14="http://schemas.microsoft.com/office/powerpoint/2010/main" val="1048531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6FF3823-BBAD-4D28-B6DB-E416E2409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0E20F056-0FFD-4EE9-BDCB-8963C7F8BA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8" name="Rectangle 17">
            <a:extLst>
              <a:ext uri="{FF2B5EF4-FFF2-40B4-BE49-F238E27FC236}">
                <a16:creationId xmlns:a16="http://schemas.microsoft.com/office/drawing/2014/main" xmlns="" id="{87507ED7-71D7-4B95-8D4F-7B3E18623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solidFill>
            <a:schemeClr val="bg2"/>
          </a:solidFill>
          <a:ln w="9525" cap="sq" cmpd="sng" algn="ctr">
            <a:noFill/>
            <a:prstDash val="solid"/>
            <a:miter lim="800000"/>
          </a:ln>
          <a:effectLst/>
        </p:spPr>
      </p:sp>
      <p:grpSp>
        <p:nvGrpSpPr>
          <p:cNvPr id="20" name="Group 19">
            <a:extLst>
              <a:ext uri="{FF2B5EF4-FFF2-40B4-BE49-F238E27FC236}">
                <a16:creationId xmlns:a16="http://schemas.microsoft.com/office/drawing/2014/main" xmlns="" id="{AA38E6D2-F0D9-4B69-ABEB-EB70412E8C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135880" y="1267730"/>
            <a:ext cx="1920240" cy="731520"/>
            <a:chOff x="4828372" y="1267730"/>
            <a:chExt cx="2227748" cy="731520"/>
          </a:xfrm>
        </p:grpSpPr>
        <p:sp>
          <p:nvSpPr>
            <p:cNvPr id="21" name="Rectangle 20">
              <a:extLst>
                <a:ext uri="{FF2B5EF4-FFF2-40B4-BE49-F238E27FC236}">
                  <a16:creationId xmlns:a16="http://schemas.microsoft.com/office/drawing/2014/main" xmlns="" id="{025EA075-7728-48F3-B18E-92389160DD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2" name="Group 21">
              <a:extLst>
                <a:ext uri="{FF2B5EF4-FFF2-40B4-BE49-F238E27FC236}">
                  <a16:creationId xmlns:a16="http://schemas.microsoft.com/office/drawing/2014/main" xmlns="" id="{1115E6AD-1E2A-40FE-B424-56271D8A89F6}"/>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xmlns=""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xmlns="" id="{D2CFBBA0-D70F-4068-8385-B020EA21AAB4}"/>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963F62F-FFD6-43CD-BE0D-00770BB97C05}"/>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875688F4-0BFA-49D0-92B0-84CBE5508B0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sp>
        <p:nvSpPr>
          <p:cNvPr id="27" name="Rectangle 26">
            <a:extLst>
              <a:ext uri="{FF2B5EF4-FFF2-40B4-BE49-F238E27FC236}">
                <a16:creationId xmlns:a16="http://schemas.microsoft.com/office/drawing/2014/main" xmlns="" id="{7BB58C53-AF1A-4577-9FD9-2A6A3DDEA5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9" name="Rectangle 28">
            <a:extLst>
              <a:ext uri="{FF2B5EF4-FFF2-40B4-BE49-F238E27FC236}">
                <a16:creationId xmlns:a16="http://schemas.microsoft.com/office/drawing/2014/main" xmlns="" id="{E5F7F7DE-2DAA-4260-B379-423DEC36F3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solidFill>
            <a:schemeClr val="bg2"/>
          </a:solidFill>
          <a:ln w="6350" cap="sq" cmpd="sng" algn="ctr">
            <a:noFill/>
            <a:prstDash val="solid"/>
            <a:miter lim="800000"/>
          </a:ln>
          <a:effectLst/>
        </p:spPr>
      </p:sp>
      <p:sp>
        <p:nvSpPr>
          <p:cNvPr id="31" name="Rectangle 30">
            <a:extLst>
              <a:ext uri="{FF2B5EF4-FFF2-40B4-BE49-F238E27FC236}">
                <a16:creationId xmlns:a16="http://schemas.microsoft.com/office/drawing/2014/main" xmlns="" id="{3C0C984F-4779-40F8-A8DC-59DD7615BE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xmlns="" id="{57D5430C-DB52-4EA6-8319-C7AC4C1710C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166ECFA-EC1E-4CD9-A9CC-1EBFE29AB8B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746FE2E-3188-4CA0-96F7-21A68D1B194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6" name="Picture 25" descr="A picture containing clock&#10;&#10;Description automatically generated">
            <a:extLst>
              <a:ext uri="{FF2B5EF4-FFF2-40B4-BE49-F238E27FC236}">
                <a16:creationId xmlns:a16="http://schemas.microsoft.com/office/drawing/2014/main" xmlns="" id="{71C52F48-E9C5-4BBB-91DB-E4B7C8C13B17}"/>
              </a:ext>
            </a:extLst>
          </p:cNvPr>
          <p:cNvPicPr>
            <a:picLocks noChangeAspect="1"/>
          </p:cNvPicPr>
          <p:nvPr/>
        </p:nvPicPr>
        <p:blipFill>
          <a:blip r:embed="rId4">
            <a:lum bright="70000" contrast="-70000"/>
          </a:blip>
          <a:stretch>
            <a:fillRect/>
          </a:stretch>
        </p:blipFill>
        <p:spPr>
          <a:xfrm>
            <a:off x="3448860" y="2534165"/>
            <a:ext cx="4499566" cy="2124259"/>
          </a:xfrm>
          <a:prstGeom prst="rect">
            <a:avLst/>
          </a:prstGeom>
        </p:spPr>
      </p:pic>
      <p:sp>
        <p:nvSpPr>
          <p:cNvPr id="2" name="מלבן 1"/>
          <p:cNvSpPr/>
          <p:nvPr/>
        </p:nvSpPr>
        <p:spPr>
          <a:xfrm>
            <a:off x="3772101" y="2966566"/>
            <a:ext cx="1363779" cy="125945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82906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07536" y="436463"/>
            <a:ext cx="7679461" cy="3931920"/>
          </a:xfrm>
        </p:spPr>
        <p:txBody>
          <a:bodyPr>
            <a:noAutofit/>
          </a:bodyPr>
          <a:lstStyle/>
          <a:p>
            <a:pPr algn="r" rtl="1"/>
            <a:r>
              <a:rPr lang="he-IL" sz="3200" dirty="0" smtClean="0"/>
              <a:t>  </a:t>
            </a:r>
            <a:r>
              <a:rPr lang="he-IL" sz="3200" dirty="0"/>
              <a:t>בבא קמא דף </a:t>
            </a:r>
            <a:r>
              <a:rPr lang="he-IL" sz="3200" dirty="0" err="1"/>
              <a:t>מז</a:t>
            </a:r>
            <a:r>
              <a:rPr lang="he-IL" sz="3200" dirty="0"/>
              <a:t> עמוד א</a:t>
            </a:r>
          </a:p>
          <a:p>
            <a:pPr algn="r" rtl="1"/>
            <a:r>
              <a:rPr lang="he-IL" sz="3200" dirty="0">
                <a:solidFill>
                  <a:srgbClr val="FFFF00"/>
                </a:solidFill>
              </a:rPr>
              <a:t>ואמר רבא</a:t>
            </a:r>
            <a:r>
              <a:rPr lang="he-IL" sz="3200" dirty="0"/>
              <a:t>: אין שמין לפרה בפני עצמה </a:t>
            </a:r>
            <a:r>
              <a:rPr lang="he-IL" sz="3200" dirty="0" err="1"/>
              <a:t>ולולד</a:t>
            </a:r>
            <a:r>
              <a:rPr lang="he-IL" sz="3200" dirty="0"/>
              <a:t> בפני עצמו, אלא שמין </a:t>
            </a:r>
            <a:r>
              <a:rPr lang="he-IL" sz="3200" dirty="0" err="1"/>
              <a:t>לולד</a:t>
            </a:r>
            <a:r>
              <a:rPr lang="he-IL" sz="3200" dirty="0"/>
              <a:t> על גב פרה, שאם אי אתה אומר כן, נמצא אתה מכחיש את המזיק; וכן אתה מוצא בקוטע יד עבדו של </a:t>
            </a:r>
            <a:r>
              <a:rPr lang="he-IL" sz="3200" dirty="0" err="1"/>
              <a:t>חבירו</a:t>
            </a:r>
            <a:r>
              <a:rPr lang="he-IL" sz="3200" dirty="0"/>
              <a:t>, וכן אתה מוצא במזיק שדה של </a:t>
            </a:r>
            <a:r>
              <a:rPr lang="he-IL" sz="3200" dirty="0" err="1"/>
              <a:t>חבירו</a:t>
            </a:r>
            <a:r>
              <a:rPr lang="he-IL" sz="3200" dirty="0"/>
              <a:t>. </a:t>
            </a:r>
            <a:endParaRPr lang="he-IL" sz="3200" dirty="0" smtClean="0"/>
          </a:p>
          <a:p>
            <a:pPr algn="r" rtl="1"/>
            <a:r>
              <a:rPr lang="he-IL" sz="3200" dirty="0" smtClean="0">
                <a:solidFill>
                  <a:srgbClr val="FFFF00"/>
                </a:solidFill>
              </a:rPr>
              <a:t>א"ל </a:t>
            </a:r>
            <a:r>
              <a:rPr lang="he-IL" sz="3200" dirty="0">
                <a:solidFill>
                  <a:srgbClr val="FFFF00"/>
                </a:solidFill>
              </a:rPr>
              <a:t>רב אחא בריה </a:t>
            </a:r>
            <a:r>
              <a:rPr lang="he-IL" sz="3200" dirty="0" err="1">
                <a:solidFill>
                  <a:srgbClr val="FFFF00"/>
                </a:solidFill>
              </a:rPr>
              <a:t>דרבא</a:t>
            </a:r>
            <a:r>
              <a:rPr lang="he-IL" sz="3200" dirty="0">
                <a:solidFill>
                  <a:srgbClr val="FFFF00"/>
                </a:solidFill>
              </a:rPr>
              <a:t> לרב אשי</a:t>
            </a:r>
            <a:r>
              <a:rPr lang="he-IL" sz="3200" dirty="0"/>
              <a:t>: ואי </a:t>
            </a:r>
            <a:r>
              <a:rPr lang="he-IL" sz="3200" dirty="0" err="1"/>
              <a:t>דינא</a:t>
            </a:r>
            <a:r>
              <a:rPr lang="he-IL" sz="3200" dirty="0"/>
              <a:t> הוא, </a:t>
            </a:r>
            <a:r>
              <a:rPr lang="he-IL" sz="3200" dirty="0" err="1"/>
              <a:t>ליכחוש</a:t>
            </a:r>
            <a:r>
              <a:rPr lang="he-IL" sz="3200" dirty="0"/>
              <a:t> מזיק! </a:t>
            </a:r>
            <a:endParaRPr lang="he-IL" sz="3200" dirty="0" smtClean="0"/>
          </a:p>
          <a:p>
            <a:pPr algn="r" rtl="1"/>
            <a:r>
              <a:rPr lang="he-IL" sz="3200" dirty="0" smtClean="0"/>
              <a:t>משום </a:t>
            </a:r>
            <a:r>
              <a:rPr lang="he-IL" sz="3200" dirty="0" err="1"/>
              <a:t>דאמר</a:t>
            </a:r>
            <a:r>
              <a:rPr lang="he-IL" sz="3200" dirty="0"/>
              <a:t> ליה: פרה מעברתא </a:t>
            </a:r>
            <a:r>
              <a:rPr lang="he-IL" sz="3200" dirty="0" err="1"/>
              <a:t>אזיקתך</a:t>
            </a:r>
            <a:r>
              <a:rPr lang="he-IL" sz="3200" dirty="0"/>
              <a:t>, פרה מעברתא </a:t>
            </a:r>
            <a:r>
              <a:rPr lang="he-IL" sz="3200" dirty="0" err="1"/>
              <a:t>שיימנא</a:t>
            </a:r>
            <a:r>
              <a:rPr lang="he-IL" sz="3200" dirty="0"/>
              <a:t> לך</a:t>
            </a:r>
          </a:p>
          <a:p>
            <a:pPr algn="r" rtl="1"/>
            <a:endParaRPr lang="he-IL" sz="3200" dirty="0"/>
          </a:p>
        </p:txBody>
      </p:sp>
    </p:spTree>
    <p:extLst>
      <p:ext uri="{BB962C8B-B14F-4D97-AF65-F5344CB8AC3E}">
        <p14:creationId xmlns:p14="http://schemas.microsoft.com/office/powerpoint/2010/main" val="3826874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הלכה.....</a:t>
            </a:r>
            <a:endParaRPr lang="he-IL" dirty="0"/>
          </a:p>
        </p:txBody>
      </p:sp>
      <p:sp>
        <p:nvSpPr>
          <p:cNvPr id="3" name="מציין מיקום תוכן 2"/>
          <p:cNvSpPr>
            <a:spLocks noGrp="1"/>
          </p:cNvSpPr>
          <p:nvPr>
            <p:ph idx="1"/>
          </p:nvPr>
        </p:nvSpPr>
        <p:spPr>
          <a:xfrm>
            <a:off x="1066800" y="2103120"/>
            <a:ext cx="6698105" cy="3931920"/>
          </a:xfrm>
        </p:spPr>
        <p:txBody>
          <a:bodyPr/>
          <a:lstStyle/>
          <a:p>
            <a:pPr algn="r" rtl="1"/>
            <a:r>
              <a:rPr lang="he-IL" dirty="0"/>
              <a:t>שולחן ערוך חושן משפט הלכות נזקי ממון סימן </a:t>
            </a:r>
            <a:r>
              <a:rPr lang="he-IL" dirty="0" smtClean="0"/>
              <a:t>שצד סעיף </a:t>
            </a:r>
            <a:r>
              <a:rPr lang="he-IL" dirty="0"/>
              <a:t>ד</a:t>
            </a:r>
          </a:p>
          <a:p>
            <a:pPr algn="r" rtl="1"/>
            <a:r>
              <a:rPr lang="he-IL" dirty="0"/>
              <a:t>כל בהמה שהזיקה פירות מחוברים, משערים מה שהזיקה בששים ומשלם מי שנתחייב לשלם. כיצד, הרי שאכלה בית סאה, שמין ששים בית סאה באותה השדה כמה היה </a:t>
            </a:r>
            <a:r>
              <a:rPr lang="he-IL" dirty="0" err="1"/>
              <a:t>שוה</a:t>
            </a:r>
            <a:r>
              <a:rPr lang="he-IL" dirty="0"/>
              <a:t>, וכמה הוא </a:t>
            </a:r>
            <a:r>
              <a:rPr lang="he-IL" dirty="0" err="1"/>
              <a:t>שוה</a:t>
            </a:r>
            <a:r>
              <a:rPr lang="he-IL" dirty="0"/>
              <a:t> עתה אחר שנפסד בו הבית סאה, ומשלם השאר. וכן אם אכלה קב או רובע, אפילו קלח אחד, שמין אותו בששים.</a:t>
            </a:r>
          </a:p>
          <a:p>
            <a:pPr algn="r" rtl="1"/>
            <a:endParaRPr lang="he-IL" dirty="0"/>
          </a:p>
        </p:txBody>
      </p:sp>
    </p:spTree>
    <p:extLst>
      <p:ext uri="{BB962C8B-B14F-4D97-AF65-F5344CB8AC3E}">
        <p14:creationId xmlns:p14="http://schemas.microsoft.com/office/powerpoint/2010/main" val="200292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האם דיני </a:t>
            </a:r>
            <a:r>
              <a:rPr lang="he-IL" dirty="0" err="1" smtClean="0"/>
              <a:t>הנזיקים</a:t>
            </a:r>
            <a:r>
              <a:rPr lang="he-IL" dirty="0" smtClean="0"/>
              <a:t> בכלל באו לפצות?</a:t>
            </a:r>
            <a:endParaRPr lang="he-IL" dirty="0"/>
          </a:p>
        </p:txBody>
      </p:sp>
      <p:sp>
        <p:nvSpPr>
          <p:cNvPr id="3" name="מציין מיקום תוכן 2"/>
          <p:cNvSpPr>
            <a:spLocks noGrp="1"/>
          </p:cNvSpPr>
          <p:nvPr>
            <p:ph idx="1"/>
          </p:nvPr>
        </p:nvSpPr>
        <p:spPr>
          <a:xfrm>
            <a:off x="1066800" y="2103120"/>
            <a:ext cx="6398302" cy="3931920"/>
          </a:xfrm>
        </p:spPr>
        <p:txBody>
          <a:bodyPr/>
          <a:lstStyle/>
          <a:p>
            <a:pPr algn="just" rtl="1"/>
            <a:r>
              <a:rPr lang="he-IL" sz="2000" dirty="0" err="1"/>
              <a:t>הראי"ה</a:t>
            </a:r>
            <a:r>
              <a:rPr lang="he-IL" sz="2000" dirty="0"/>
              <a:t> קוק, ערפילי טוהר : העונשים החברותיים, בייחוד בשביל היזק ממון, יש להם שני מקורות נפשיים; טוב ורע. האחד נובע מתוך ההכרה שאסור לעשות עוולה, והעושה עוול צריך שייוסר כדי שתתחזק ההכרה הטובה הזאת. והשני בא מתוך צרות עין, שהאיש האחר אין לו ליהנות בשלי, או לנגוע בשלי, מפני שההרגשה של השלי ושל האני היא חזקה ומגושמת באין שיעור. כל המשפטים שהם הולכים בלא מקור </a:t>
            </a:r>
            <a:r>
              <a:rPr lang="he-IL" sz="2000" dirty="0" err="1"/>
              <a:t>אלהי</a:t>
            </a:r>
            <a:r>
              <a:rPr lang="he-IL" sz="2000" dirty="0"/>
              <a:t> יונקים ממקור הרע, וכל המשפטים </a:t>
            </a:r>
            <a:r>
              <a:rPr lang="he-IL" sz="2000" dirty="0" err="1"/>
              <a:t>האלהיים</a:t>
            </a:r>
            <a:r>
              <a:rPr lang="he-IL" sz="2000" dirty="0"/>
              <a:t> אין בהם כלום מהרע, כי אם </a:t>
            </a:r>
            <a:r>
              <a:rPr lang="he-IL" sz="2000" dirty="0" err="1"/>
              <a:t>הכל</a:t>
            </a:r>
            <a:r>
              <a:rPr lang="he-IL" sz="2000" dirty="0"/>
              <a:t> נובע ממקור הטוב של האמת והיושר כשהוא לעצמו.</a:t>
            </a:r>
          </a:p>
          <a:p>
            <a:pPr algn="r" rtl="1"/>
            <a:endParaRPr lang="he-IL" dirty="0"/>
          </a:p>
        </p:txBody>
      </p:sp>
    </p:spTree>
    <p:extLst>
      <p:ext uri="{BB962C8B-B14F-4D97-AF65-F5344CB8AC3E}">
        <p14:creationId xmlns:p14="http://schemas.microsoft.com/office/powerpoint/2010/main" val="1011441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קולות אחרים.... מחלוקת </a:t>
            </a:r>
            <a:r>
              <a:rPr lang="he-IL" dirty="0" err="1" smtClean="0"/>
              <a:t>ח"ח</a:t>
            </a:r>
            <a:r>
              <a:rPr lang="he-IL" dirty="0" smtClean="0"/>
              <a:t> </a:t>
            </a:r>
            <a:r>
              <a:rPr lang="he-IL" dirty="0" err="1" smtClean="0"/>
              <a:t>וחזו"א</a:t>
            </a:r>
            <a:endParaRPr lang="he-IL" dirty="0"/>
          </a:p>
        </p:txBody>
      </p:sp>
      <p:sp>
        <p:nvSpPr>
          <p:cNvPr id="3" name="מציין מיקום תוכן 2"/>
          <p:cNvSpPr>
            <a:spLocks noGrp="1"/>
          </p:cNvSpPr>
          <p:nvPr>
            <p:ph idx="1"/>
          </p:nvPr>
        </p:nvSpPr>
        <p:spPr/>
        <p:txBody>
          <a:bodyPr/>
          <a:lstStyle/>
          <a:p>
            <a:pPr algn="r" rtl="1"/>
            <a:r>
              <a:rPr lang="he-IL" dirty="0"/>
              <a:t>שו"ת אור לציון חלק א - חושן משפט סימן </a:t>
            </a:r>
            <a:r>
              <a:rPr lang="he-IL" dirty="0" smtClean="0"/>
              <a:t>ד (הרב בן ציון אבא שאול 1924 – 1998)</a:t>
            </a:r>
            <a:endParaRPr lang="he-IL" dirty="0"/>
          </a:p>
          <a:p>
            <a:pPr algn="r" rtl="1"/>
            <a:r>
              <a:rPr lang="he-IL" dirty="0"/>
              <a:t>כתב בספר תולדות חפץ חיים. שאנשים חושבים שמי ששובר שמשה של חלון של בית </a:t>
            </a:r>
            <a:r>
              <a:rPr lang="he-IL" dirty="0" err="1"/>
              <a:t>חבירו</a:t>
            </a:r>
            <a:r>
              <a:rPr lang="he-IL" dirty="0"/>
              <a:t> חייב לשלם, ואינו כן, </a:t>
            </a:r>
            <a:r>
              <a:rPr lang="he-IL" dirty="0" err="1"/>
              <a:t>דקי"ל</a:t>
            </a:r>
            <a:r>
              <a:rPr lang="he-IL" dirty="0"/>
              <a:t> ובער בשדה אחר (</a:t>
            </a:r>
            <a:r>
              <a:rPr lang="he-IL" dirty="0" err="1"/>
              <a:t>ב"ק</a:t>
            </a:r>
            <a:r>
              <a:rPr lang="he-IL" dirty="0"/>
              <a:t> נ"ח ע"ב), שאם אכלה הבהמה ערוגה, שמין אותה בששים, כלומר שמין שדה בת ששים ערוגות כמה </a:t>
            </a:r>
            <a:r>
              <a:rPr lang="he-IL" dirty="0" err="1"/>
              <a:t>היתה</a:t>
            </a:r>
            <a:r>
              <a:rPr lang="he-IL" dirty="0"/>
              <a:t> </a:t>
            </a:r>
            <a:r>
              <a:rPr lang="he-IL" dirty="0" err="1"/>
              <a:t>שוה</a:t>
            </a:r>
            <a:r>
              <a:rPr lang="he-IL" dirty="0"/>
              <a:t> עם הערוגה וכמה היא </a:t>
            </a:r>
            <a:r>
              <a:rPr lang="he-IL" dirty="0" err="1"/>
              <a:t>שוה</a:t>
            </a:r>
            <a:r>
              <a:rPr lang="he-IL" dirty="0"/>
              <a:t> בלא הערוגה, וההפרש ישלם. </a:t>
            </a:r>
            <a:r>
              <a:rPr lang="he-IL" dirty="0" err="1"/>
              <a:t>והכא</a:t>
            </a:r>
            <a:r>
              <a:rPr lang="he-IL" dirty="0"/>
              <a:t> </a:t>
            </a:r>
            <a:r>
              <a:rPr lang="he-IL" dirty="0" err="1"/>
              <a:t>נמי</a:t>
            </a:r>
            <a:r>
              <a:rPr lang="he-IL" dirty="0"/>
              <a:t> גבי שמשה, שמין אגב הבית, כמה </a:t>
            </a:r>
            <a:r>
              <a:rPr lang="he-IL" dirty="0" err="1"/>
              <a:t>שוה</a:t>
            </a:r>
            <a:r>
              <a:rPr lang="he-IL" dirty="0"/>
              <a:t> בית עם שמשה בחלון וכמה </a:t>
            </a:r>
            <a:r>
              <a:rPr lang="he-IL" dirty="0" err="1"/>
              <a:t>שוה</a:t>
            </a:r>
            <a:r>
              <a:rPr lang="he-IL" dirty="0"/>
              <a:t> בלא שמשה, וכיון שאין הפרש. פטור המזיק מלשלם, </a:t>
            </a:r>
            <a:endParaRPr lang="he-IL" dirty="0" smtClean="0"/>
          </a:p>
          <a:p>
            <a:pPr algn="r" rtl="1"/>
            <a:r>
              <a:rPr lang="he-IL" dirty="0" smtClean="0"/>
              <a:t>וכתב </a:t>
            </a:r>
            <a:r>
              <a:rPr lang="he-IL" dirty="0"/>
              <a:t>שם המהדיר, </a:t>
            </a:r>
            <a:r>
              <a:rPr lang="he-IL" dirty="0" err="1"/>
              <a:t>דהח"ח</a:t>
            </a:r>
            <a:r>
              <a:rPr lang="he-IL" dirty="0"/>
              <a:t> חולק על </a:t>
            </a:r>
            <a:r>
              <a:rPr lang="he-IL" dirty="0" err="1"/>
              <a:t>החזו"א</a:t>
            </a:r>
            <a:r>
              <a:rPr lang="he-IL" dirty="0"/>
              <a:t>, דהרי </a:t>
            </a:r>
            <a:r>
              <a:rPr lang="he-IL" dirty="0" err="1"/>
              <a:t>החזו"א</a:t>
            </a:r>
            <a:r>
              <a:rPr lang="he-IL" dirty="0"/>
              <a:t> כתב (</a:t>
            </a:r>
            <a:r>
              <a:rPr lang="he-IL" dirty="0" err="1"/>
              <a:t>ב"ק</a:t>
            </a:r>
            <a:r>
              <a:rPr lang="he-IL" dirty="0"/>
              <a:t> סי' ו' </a:t>
            </a:r>
            <a:r>
              <a:rPr lang="he-IL" dirty="0" err="1"/>
              <a:t>ס"ק</a:t>
            </a:r>
            <a:r>
              <a:rPr lang="he-IL" dirty="0"/>
              <a:t> ג') וז"ל: ונראה </a:t>
            </a:r>
            <a:r>
              <a:rPr lang="he-IL" dirty="0" err="1"/>
              <a:t>דכיון</a:t>
            </a:r>
            <a:r>
              <a:rPr lang="he-IL" dirty="0"/>
              <a:t> </a:t>
            </a:r>
            <a:r>
              <a:rPr lang="he-IL" dirty="0" err="1"/>
              <a:t>דאין</a:t>
            </a:r>
            <a:r>
              <a:rPr lang="he-IL" dirty="0"/>
              <a:t> בית עומד למכירה אלא לתקן בדקיה, משלם מה </a:t>
            </a:r>
            <a:r>
              <a:rPr lang="he-IL" dirty="0" err="1"/>
              <a:t>שחבירו</a:t>
            </a:r>
            <a:r>
              <a:rPr lang="he-IL" dirty="0"/>
              <a:t> מפסיד בהוצאות התיקון, עכ"ל ע"ש. </a:t>
            </a:r>
            <a:endParaRPr lang="he-IL" dirty="0" smtClean="0"/>
          </a:p>
          <a:p>
            <a:pPr algn="r" rtl="1"/>
            <a:r>
              <a:rPr lang="he-IL" dirty="0" smtClean="0"/>
              <a:t>הרי </a:t>
            </a:r>
            <a:r>
              <a:rPr lang="he-IL" dirty="0"/>
              <a:t>שמחלק בין דבר שעתיד הניזק לתקן הנזק </a:t>
            </a:r>
            <a:r>
              <a:rPr lang="he-IL" dirty="0" err="1"/>
              <a:t>להיכא</a:t>
            </a:r>
            <a:r>
              <a:rPr lang="he-IL" dirty="0"/>
              <a:t> דאינו עתיד לתקן הנזק, </a:t>
            </a:r>
            <a:r>
              <a:rPr lang="he-IL" dirty="0" err="1"/>
              <a:t>דהיכא</a:t>
            </a:r>
            <a:r>
              <a:rPr lang="he-IL" dirty="0"/>
              <a:t> </a:t>
            </a:r>
            <a:r>
              <a:rPr lang="he-IL" dirty="0" err="1"/>
              <a:t>דעתיד</a:t>
            </a:r>
            <a:r>
              <a:rPr lang="he-IL" dirty="0"/>
              <a:t> לתקן הנזק חייב המזיק לשלם הנזק כפי ערכו, ואם אינו עתיד לתקן הנזק, שמין הנזק אגב השדה בששים, </a:t>
            </a:r>
            <a:r>
              <a:rPr lang="he-IL" dirty="0" err="1"/>
              <a:t>ולפ"ז</a:t>
            </a:r>
            <a:r>
              <a:rPr lang="he-IL" dirty="0"/>
              <a:t> בשמשה של חלון, שעתיד הניזק לתקן הנזק, יתחייב המזיק לשלם כפי שוויו.</a:t>
            </a:r>
          </a:p>
          <a:p>
            <a:pPr algn="r" rtl="1"/>
            <a:endParaRPr lang="he-IL" dirty="0"/>
          </a:p>
        </p:txBody>
      </p:sp>
    </p:spTree>
    <p:extLst>
      <p:ext uri="{BB962C8B-B14F-4D97-AF65-F5344CB8AC3E}">
        <p14:creationId xmlns:p14="http://schemas.microsoft.com/office/powerpoint/2010/main" val="3676826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27720" y="2623794"/>
            <a:ext cx="2514600" cy="1371600"/>
          </a:xfrm>
        </p:spPr>
        <p:txBody>
          <a:bodyPr>
            <a:normAutofit fontScale="90000"/>
          </a:bodyPr>
          <a:lstStyle/>
          <a:p>
            <a:r>
              <a:rPr lang="he-IL" dirty="0" smtClean="0"/>
              <a:t>מנחת שלמה רב שלמה זלמן </a:t>
            </a:r>
            <a:r>
              <a:rPr lang="he-IL" dirty="0" err="1" smtClean="0"/>
              <a:t>אוייירבך</a:t>
            </a:r>
            <a:endParaRPr lang="he-IL" dirty="0"/>
          </a:p>
        </p:txBody>
      </p:sp>
      <p:pic>
        <p:nvPicPr>
          <p:cNvPr id="4" name="מציין מיקום תוכן 3"/>
          <p:cNvPicPr>
            <a:picLocks noGrp="1" noChangeAspect="1"/>
          </p:cNvPicPr>
          <p:nvPr>
            <p:ph idx="1"/>
          </p:nvPr>
        </p:nvPicPr>
        <p:blipFill rotWithShape="1">
          <a:blip r:embed="rId2"/>
          <a:srcRect l="49703" t="13500" r="32342" b="38810"/>
          <a:stretch/>
        </p:blipFill>
        <p:spPr>
          <a:xfrm>
            <a:off x="1796821" y="-318217"/>
            <a:ext cx="5761098" cy="6904537"/>
          </a:xfrm>
          <a:prstGeom prst="rect">
            <a:avLst/>
          </a:prstGeom>
        </p:spPr>
      </p:pic>
      <p:pic>
        <p:nvPicPr>
          <p:cNvPr id="5" name="תמונה 4"/>
          <p:cNvPicPr>
            <a:picLocks noChangeAspect="1"/>
          </p:cNvPicPr>
          <p:nvPr/>
        </p:nvPicPr>
        <p:blipFill rotWithShape="1">
          <a:blip r:embed="rId3"/>
          <a:srcRect l="-1011" t="66224" r="1011" b="-15165"/>
          <a:stretch/>
        </p:blipFill>
        <p:spPr>
          <a:xfrm>
            <a:off x="1118831" y="754485"/>
            <a:ext cx="6945877" cy="6663799"/>
          </a:xfrm>
          <a:prstGeom prst="rect">
            <a:avLst/>
          </a:prstGeom>
        </p:spPr>
      </p:pic>
    </p:spTree>
    <p:extLst>
      <p:ext uri="{BB962C8B-B14F-4D97-AF65-F5344CB8AC3E}">
        <p14:creationId xmlns:p14="http://schemas.microsoft.com/office/powerpoint/2010/main" val="26967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stretch>
            <a:fillRect/>
          </a:stretch>
        </p:blipFill>
        <p:spPr>
          <a:xfrm rot="16200000">
            <a:off x="1153245" y="173977"/>
            <a:ext cx="6057637" cy="7760111"/>
          </a:xfrm>
          <a:prstGeom prst="rect">
            <a:avLst/>
          </a:prstGeom>
        </p:spPr>
      </p:pic>
      <p:sp>
        <p:nvSpPr>
          <p:cNvPr id="5" name="TextBox 4"/>
          <p:cNvSpPr txBox="1"/>
          <p:nvPr/>
        </p:nvSpPr>
        <p:spPr>
          <a:xfrm>
            <a:off x="8529404" y="2330970"/>
            <a:ext cx="2368446" cy="2062103"/>
          </a:xfrm>
          <a:prstGeom prst="rect">
            <a:avLst/>
          </a:prstGeom>
          <a:solidFill>
            <a:schemeClr val="accent4">
              <a:lumMod val="60000"/>
              <a:lumOff val="40000"/>
            </a:schemeClr>
          </a:solidFill>
        </p:spPr>
        <p:txBody>
          <a:bodyPr wrap="square" rtlCol="1">
            <a:spAutoFit/>
          </a:bodyPr>
          <a:lstStyle/>
          <a:p>
            <a:pPr algn="ctr" rtl="1"/>
            <a:r>
              <a:rPr lang="he-IL" sz="3200" b="1" dirty="0" smtClean="0"/>
              <a:t>הרב אשר וייס</a:t>
            </a:r>
          </a:p>
          <a:p>
            <a:pPr algn="ctr" rtl="1"/>
            <a:r>
              <a:rPr lang="he-IL" sz="3200" b="1" dirty="0" smtClean="0"/>
              <a:t>שו"ת מנחת אשר</a:t>
            </a:r>
            <a:endParaRPr lang="he-IL" sz="3200" b="1" dirty="0"/>
          </a:p>
        </p:txBody>
      </p:sp>
    </p:spTree>
    <p:extLst>
      <p:ext uri="{BB962C8B-B14F-4D97-AF65-F5344CB8AC3E}">
        <p14:creationId xmlns:p14="http://schemas.microsoft.com/office/powerpoint/2010/main" val="595478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stretch>
            <a:fillRect/>
          </a:stretch>
        </p:blipFill>
        <p:spPr>
          <a:xfrm>
            <a:off x="1102683" y="2103438"/>
            <a:ext cx="9986633" cy="3932237"/>
          </a:xfrm>
          <a:prstGeom prst="rect">
            <a:avLst/>
          </a:prstGeom>
        </p:spPr>
      </p:pic>
    </p:spTree>
    <p:extLst>
      <p:ext uri="{BB962C8B-B14F-4D97-AF65-F5344CB8AC3E}">
        <p14:creationId xmlns:p14="http://schemas.microsoft.com/office/powerpoint/2010/main" val="20004305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Custom 1">
      <a:dk1>
        <a:sysClr val="windowText" lastClr="000000"/>
      </a:dk1>
      <a:lt1>
        <a:sysClr val="window" lastClr="FFFFFF"/>
      </a:lt1>
      <a:dk2>
        <a:srgbClr val="543456"/>
      </a:dk2>
      <a:lt2>
        <a:srgbClr val="E3DED1"/>
      </a:lt2>
      <a:accent1>
        <a:srgbClr val="298F7A"/>
      </a:accent1>
      <a:accent2>
        <a:srgbClr val="A773AA"/>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TM78440441_Garden Savon Design_SL_V1.pptx" id="{8F2FE9B6-5C80-435B-9975-D092B9455C1F}" vid="{E68A1F7A-22AF-4401-90A0-44D66432A1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821B79-AD0B-4D14-A179-D860A55FA06E}">
  <ds:schemaRefs>
    <ds:schemaRef ds:uri="http://schemas.microsoft.com/sharepoint/v3/contenttype/forms"/>
  </ds:schemaRefs>
</ds:datastoreItem>
</file>

<file path=customXml/itemProps2.xml><?xml version="1.0" encoding="utf-8"?>
<ds:datastoreItem xmlns:ds="http://schemas.openxmlformats.org/officeDocument/2006/customXml" ds:itemID="{14758583-3BF2-49DD-B2F1-0E7456A4E134}">
  <ds:schemaRefs>
    <ds:schemaRef ds:uri="http://purl.org/dc/terms/"/>
    <ds:schemaRef ds:uri="http://www.w3.org/XML/1998/namespace"/>
    <ds:schemaRef ds:uri="http://schemas.microsoft.com/office/2006/documentManagement/types"/>
    <ds:schemaRef ds:uri="http://schemas.microsoft.com/office/infopath/2007/PartnerControls"/>
    <ds:schemaRef ds:uri="16c05727-aa75-4e4a-9b5f-8a80a1165891"/>
    <ds:schemaRef ds:uri="http://purl.org/dc/elements/1.1/"/>
    <ds:schemaRef ds:uri="http://schemas.microsoft.com/office/2006/metadata/properties"/>
    <ds:schemaRef ds:uri="http://schemas.openxmlformats.org/package/2006/metadata/core-properties"/>
    <ds:schemaRef ds:uri="71af3243-3dd4-4a8d-8c0d-dd76da1f02a5"/>
    <ds:schemaRef ds:uri="http://purl.org/dc/dcmitype/"/>
  </ds:schemaRefs>
</ds:datastoreItem>
</file>

<file path=customXml/itemProps3.xml><?xml version="1.0" encoding="utf-8"?>
<ds:datastoreItem xmlns:ds="http://schemas.openxmlformats.org/officeDocument/2006/customXml" ds:itemID="{6987172F-0C00-4D87-923A-2FB42107E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1748</Words>
  <Application>Microsoft Office PowerPoint</Application>
  <PresentationFormat>מסך רחב</PresentationFormat>
  <Paragraphs>61</Paragraphs>
  <Slides>20</Slides>
  <Notes>2</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20</vt:i4>
      </vt:variant>
    </vt:vector>
  </HeadingPairs>
  <TitlesOfParts>
    <vt:vector size="25" baseType="lpstr">
      <vt:lpstr>Arial</vt:lpstr>
      <vt:lpstr>Calibri</vt:lpstr>
      <vt:lpstr>Century Gothic</vt:lpstr>
      <vt:lpstr>Gisha</vt:lpstr>
      <vt:lpstr>Savon</vt:lpstr>
      <vt:lpstr>יעל שמעוני</vt:lpstr>
      <vt:lpstr>האם דיני הנזיקין באים לפצות את הניזוק? בעיות.....</vt:lpstr>
      <vt:lpstr>מצגת של PowerPoint</vt:lpstr>
      <vt:lpstr>הלכה.....</vt:lpstr>
      <vt:lpstr>האם דיני הנזיקים בכלל באו לפצות?</vt:lpstr>
      <vt:lpstr>קולות אחרים.... מחלוקת ח"ח וחזו"א</vt:lpstr>
      <vt:lpstr>מנחת שלמה רב שלמה זלמן אוייירבך</vt:lpstr>
      <vt:lpstr>מצגת של PowerPoint</vt:lpstr>
      <vt:lpstr>מצגת של PowerPoint</vt:lpstr>
      <vt:lpstr>מצגת של PowerPoint</vt:lpstr>
      <vt:lpstr>מצגת של PowerPoint</vt:lpstr>
      <vt:lpstr>עין תחת עין אם ממון למה התורה כתבה ממש?</vt:lpstr>
      <vt:lpstr>מצגת של PowerPoint</vt:lpstr>
      <vt:lpstr>משנה וברייתא סוף פרק החובל</vt:lpstr>
      <vt:lpstr>בקשת מחילה היא רק על גופו של אדם</vt:lpstr>
      <vt:lpstr>הלכה</vt:lpstr>
      <vt:lpstr>הצועק על חברו</vt:lpstr>
      <vt:lpstr>החידה – מדוע לסיים באגדות אלו?</vt:lpstr>
      <vt:lpstr>אי אפשר להשיב את המצב לקדמותו להחלמה צריך פיצוי וסליחה גם זה לא מספיק וצריך להזהר שלא תווצר נקמה שתחריף את הפגיעה</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2020-07-06T03:16:50Z</dcterms:created>
  <dcterms:modified xsi:type="dcterms:W3CDTF">2024-03-03T14:09:31Z</dcterms:modified>
</cp:coreProperties>
</file>