
<file path=[Content_Types].xml><?xml version="1.0" encoding="utf-8"?>
<Types xmlns="http://schemas.openxmlformats.org/package/2006/content-types">
  <Default Extension="bmp" ContentType="image/bmp"/>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8" r:id="rId4"/>
  </p:sldMasterIdLst>
  <p:notesMasterIdLst>
    <p:notesMasterId r:id="rId16"/>
  </p:notesMasterIdLst>
  <p:handoutMasterIdLst>
    <p:handoutMasterId r:id="rId17"/>
  </p:handoutMasterIdLst>
  <p:sldIdLst>
    <p:sldId id="256" r:id="rId5"/>
    <p:sldId id="443" r:id="rId6"/>
    <p:sldId id="462" r:id="rId7"/>
    <p:sldId id="434" r:id="rId8"/>
    <p:sldId id="474" r:id="rId9"/>
    <p:sldId id="475" r:id="rId10"/>
    <p:sldId id="459" r:id="rId11"/>
    <p:sldId id="473" r:id="rId12"/>
    <p:sldId id="463" r:id="rId13"/>
    <p:sldId id="476"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7871"/>
    <a:srgbClr val="FFFFFF"/>
    <a:srgbClr val="02B28C"/>
    <a:srgbClr val="543456"/>
    <a:srgbClr val="ACC0C2"/>
    <a:srgbClr val="A773AA"/>
    <a:srgbClr val="66CAB8"/>
    <a:srgbClr val="DAC9DB"/>
    <a:srgbClr val="FF7C80"/>
    <a:srgbClr val="298F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80556" autoAdjust="0"/>
  </p:normalViewPr>
  <p:slideViewPr>
    <p:cSldViewPr snapToGrid="0">
      <p:cViewPr varScale="1">
        <p:scale>
          <a:sx n="86" d="100"/>
          <a:sy n="86" d="100"/>
        </p:scale>
        <p:origin x="48" y="468"/>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04-02T00:58:13.801" idx="1">
    <p:pos x="5903" y="674"/>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200A34-CC8C-4B6D-955D-1047202349B3}"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pPr rtl="1"/>
          <a:endParaRPr lang="he-IL"/>
        </a:p>
      </dgm:t>
    </dgm:pt>
    <dgm:pt modelId="{DC961624-46D8-42FD-84E9-E97FBDB5161E}">
      <dgm:prSet phldrT="[טקסט]"/>
      <dgm:spPr/>
      <dgm:t>
        <a:bodyPr/>
        <a:lstStyle/>
        <a:p>
          <a:pPr rtl="1"/>
          <a:r>
            <a:rPr lang="en-US" baseline="0" dirty="0"/>
            <a:t>The legal system works according to the rules of legal proceedings in general. Therefore, if one side wants to take upon himself voluntary obligation, it is only once the act has been carried out (and perhaps only once the judge has ratified it) that it becomes legally binding</a:t>
          </a:r>
          <a:endParaRPr lang="he-IL" dirty="0"/>
        </a:p>
      </dgm:t>
    </dgm:pt>
    <dgm:pt modelId="{2E37A181-BDE9-481B-AD74-6F14B64AACDB}" type="parTrans" cxnId="{1978B33F-0910-4A6C-8D72-6A5E7FCACBD9}">
      <dgm:prSet/>
      <dgm:spPr/>
      <dgm:t>
        <a:bodyPr/>
        <a:lstStyle/>
        <a:p>
          <a:pPr rtl="1"/>
          <a:endParaRPr lang="he-IL"/>
        </a:p>
      </dgm:t>
    </dgm:pt>
    <dgm:pt modelId="{36847CE1-7AAA-4EE4-8424-2407B22C0850}" type="sibTrans" cxnId="{1978B33F-0910-4A6C-8D72-6A5E7FCACBD9}">
      <dgm:prSet/>
      <dgm:spPr/>
      <dgm:t>
        <a:bodyPr/>
        <a:lstStyle/>
        <a:p>
          <a:pPr rtl="1"/>
          <a:endParaRPr lang="he-IL"/>
        </a:p>
      </dgm:t>
    </dgm:pt>
    <dgm:pt modelId="{F214342F-CAF6-4A21-8508-9639E2D80412}">
      <dgm:prSet phldrT="[טקסט]"/>
      <dgm:spPr/>
      <dgm:t>
        <a:bodyPr/>
        <a:lstStyle/>
        <a:p>
          <a:pPr rtl="1"/>
          <a:r>
            <a:rPr lang="en-US" baseline="0" dirty="0"/>
            <a:t>The obligation is a human mechanism, that a private actor can take upon himself as an autonomous actor responsible for his property. Therefore, the good-faith serious offer (perhaps requiring meeting certain conditions, such as the end of legal proceedings, or physically leaving court) is legally binding</a:t>
          </a:r>
          <a:endParaRPr lang="he-IL" dirty="0"/>
        </a:p>
      </dgm:t>
    </dgm:pt>
    <dgm:pt modelId="{C3C4990A-4B4B-4BD1-B5B8-833729B1C036}" type="parTrans" cxnId="{E7F4C404-AA7D-4EC2-83B0-042BA05D1771}">
      <dgm:prSet/>
      <dgm:spPr/>
      <dgm:t>
        <a:bodyPr/>
        <a:lstStyle/>
        <a:p>
          <a:pPr rtl="1"/>
          <a:endParaRPr lang="he-IL"/>
        </a:p>
      </dgm:t>
    </dgm:pt>
    <dgm:pt modelId="{F955D457-826E-411A-A607-F29B0788B0BA}" type="sibTrans" cxnId="{E7F4C404-AA7D-4EC2-83B0-042BA05D1771}">
      <dgm:prSet/>
      <dgm:spPr/>
      <dgm:t>
        <a:bodyPr/>
        <a:lstStyle/>
        <a:p>
          <a:pPr rtl="1"/>
          <a:endParaRPr lang="he-IL"/>
        </a:p>
      </dgm:t>
    </dgm:pt>
    <dgm:pt modelId="{D30F6B32-830B-40E0-B349-537304A218D0}" type="pres">
      <dgm:prSet presAssocID="{E5200A34-CC8C-4B6D-955D-1047202349B3}" presName="diagram" presStyleCnt="0">
        <dgm:presLayoutVars>
          <dgm:dir/>
          <dgm:resizeHandles val="exact"/>
        </dgm:presLayoutVars>
      </dgm:prSet>
      <dgm:spPr/>
    </dgm:pt>
    <dgm:pt modelId="{4C9975ED-BE9C-4574-B2C0-27CCEF123ECD}" type="pres">
      <dgm:prSet presAssocID="{DC961624-46D8-42FD-84E9-E97FBDB5161E}" presName="arrow" presStyleLbl="node1" presStyleIdx="0" presStyleCnt="2">
        <dgm:presLayoutVars>
          <dgm:bulletEnabled val="1"/>
        </dgm:presLayoutVars>
      </dgm:prSet>
      <dgm:spPr/>
    </dgm:pt>
    <dgm:pt modelId="{E334CA01-8527-4F1C-9A82-62AB92CF7709}" type="pres">
      <dgm:prSet presAssocID="{F214342F-CAF6-4A21-8508-9639E2D80412}" presName="arrow" presStyleLbl="node1" presStyleIdx="1" presStyleCnt="2">
        <dgm:presLayoutVars>
          <dgm:bulletEnabled val="1"/>
        </dgm:presLayoutVars>
      </dgm:prSet>
      <dgm:spPr/>
    </dgm:pt>
  </dgm:ptLst>
  <dgm:cxnLst>
    <dgm:cxn modelId="{E7F4C404-AA7D-4EC2-83B0-042BA05D1771}" srcId="{E5200A34-CC8C-4B6D-955D-1047202349B3}" destId="{F214342F-CAF6-4A21-8508-9639E2D80412}" srcOrd="1" destOrd="0" parTransId="{C3C4990A-4B4B-4BD1-B5B8-833729B1C036}" sibTransId="{F955D457-826E-411A-A607-F29B0788B0BA}"/>
    <dgm:cxn modelId="{4A5FEA07-114E-498C-8BDE-005A852184FB}" type="presOf" srcId="{F214342F-CAF6-4A21-8508-9639E2D80412}" destId="{E334CA01-8527-4F1C-9A82-62AB92CF7709}" srcOrd="0" destOrd="0" presId="urn:microsoft.com/office/officeart/2005/8/layout/arrow5"/>
    <dgm:cxn modelId="{1978B33F-0910-4A6C-8D72-6A5E7FCACBD9}" srcId="{E5200A34-CC8C-4B6D-955D-1047202349B3}" destId="{DC961624-46D8-42FD-84E9-E97FBDB5161E}" srcOrd="0" destOrd="0" parTransId="{2E37A181-BDE9-481B-AD74-6F14B64AACDB}" sibTransId="{36847CE1-7AAA-4EE4-8424-2407B22C0850}"/>
    <dgm:cxn modelId="{4CCD48BF-B2BB-477C-94E8-321C393F2EEA}" type="presOf" srcId="{E5200A34-CC8C-4B6D-955D-1047202349B3}" destId="{D30F6B32-830B-40E0-B349-537304A218D0}" srcOrd="0" destOrd="0" presId="urn:microsoft.com/office/officeart/2005/8/layout/arrow5"/>
    <dgm:cxn modelId="{34FF83CD-CA11-4920-BA8B-1CC4CB25DFEB}" type="presOf" srcId="{DC961624-46D8-42FD-84E9-E97FBDB5161E}" destId="{4C9975ED-BE9C-4574-B2C0-27CCEF123ECD}" srcOrd="0" destOrd="0" presId="urn:microsoft.com/office/officeart/2005/8/layout/arrow5"/>
    <dgm:cxn modelId="{3C6DD3F7-0B41-4CD6-B531-FC21A4EF603F}" type="presParOf" srcId="{D30F6B32-830B-40E0-B349-537304A218D0}" destId="{4C9975ED-BE9C-4574-B2C0-27CCEF123ECD}" srcOrd="0" destOrd="0" presId="urn:microsoft.com/office/officeart/2005/8/layout/arrow5"/>
    <dgm:cxn modelId="{DC583BAB-568E-4C6B-BD5D-CE851E2333E1}" type="presParOf" srcId="{D30F6B32-830B-40E0-B349-537304A218D0}" destId="{E334CA01-8527-4F1C-9A82-62AB92CF7709}"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721C0D-FBA7-41AE-B7D8-9C42A931250D}"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pPr rtl="1"/>
          <a:endParaRPr lang="he-IL"/>
        </a:p>
      </dgm:t>
    </dgm:pt>
    <dgm:pt modelId="{A38B01B6-1C28-4567-ABEC-E527D04711CD}">
      <dgm:prSet phldrT="[טקסט]" custT="1"/>
      <dgm:spPr/>
      <dgm:t>
        <a:bodyPr/>
        <a:lstStyle/>
        <a:p>
          <a:pPr rtl="1"/>
          <a:r>
            <a:rPr lang="en-US" sz="2000" dirty="0"/>
            <a:t>The commitment itself</a:t>
          </a:r>
          <a:endParaRPr lang="he-IL" sz="2000" dirty="0"/>
        </a:p>
      </dgm:t>
    </dgm:pt>
    <dgm:pt modelId="{955CE061-DD48-4AAF-AE81-DF8CA76D85B5}" type="parTrans" cxnId="{5D496779-EDF8-4731-93E9-0A29EFFBE643}">
      <dgm:prSet/>
      <dgm:spPr/>
      <dgm:t>
        <a:bodyPr/>
        <a:lstStyle/>
        <a:p>
          <a:pPr rtl="1"/>
          <a:endParaRPr lang="he-IL"/>
        </a:p>
      </dgm:t>
    </dgm:pt>
    <dgm:pt modelId="{C9808A12-5391-42B8-A731-F63011FC084E}" type="sibTrans" cxnId="{5D496779-EDF8-4731-93E9-0A29EFFBE643}">
      <dgm:prSet/>
      <dgm:spPr/>
      <dgm:t>
        <a:bodyPr/>
        <a:lstStyle/>
        <a:p>
          <a:pPr rtl="1"/>
          <a:endParaRPr lang="he-IL"/>
        </a:p>
      </dgm:t>
    </dgm:pt>
    <dgm:pt modelId="{78DFF39F-76A0-4429-B4B4-E45C98FC232C}">
      <dgm:prSet phldrT="[טקסט]" custT="1"/>
      <dgm:spPr/>
      <dgm:t>
        <a:bodyPr/>
        <a:lstStyle/>
        <a:p>
          <a:pPr rtl="1"/>
          <a:r>
            <a:rPr lang="en-US" sz="2000" dirty="0"/>
            <a:t>The end of legal proceedings </a:t>
          </a:r>
        </a:p>
        <a:p>
          <a:pPr rtl="1"/>
          <a:endParaRPr lang="he-IL" sz="2300" dirty="0"/>
        </a:p>
      </dgm:t>
    </dgm:pt>
    <dgm:pt modelId="{2E50CCA9-94F0-42A0-AEDD-C015D79781FD}" type="parTrans" cxnId="{B98683FD-BEAD-4BC4-B26D-27AD21D7D088}">
      <dgm:prSet/>
      <dgm:spPr/>
      <dgm:t>
        <a:bodyPr/>
        <a:lstStyle/>
        <a:p>
          <a:pPr rtl="1"/>
          <a:endParaRPr lang="he-IL"/>
        </a:p>
      </dgm:t>
    </dgm:pt>
    <dgm:pt modelId="{D5CCC442-A139-423B-A201-16C4E7C3E37B}" type="sibTrans" cxnId="{B98683FD-BEAD-4BC4-B26D-27AD21D7D088}">
      <dgm:prSet/>
      <dgm:spPr/>
      <dgm:t>
        <a:bodyPr/>
        <a:lstStyle/>
        <a:p>
          <a:pPr rtl="1"/>
          <a:endParaRPr lang="he-IL"/>
        </a:p>
      </dgm:t>
    </dgm:pt>
    <dgm:pt modelId="{B5A1856B-1750-481A-BFE0-059F12616B8F}">
      <dgm:prSet phldrT="[טקסט]" custT="1"/>
      <dgm:spPr/>
      <dgm:t>
        <a:bodyPr/>
        <a:lstStyle/>
        <a:p>
          <a:pPr rtl="1"/>
          <a:endParaRPr lang="he-IL" sz="2400" dirty="0"/>
        </a:p>
      </dgm:t>
    </dgm:pt>
    <dgm:pt modelId="{4411E81C-7176-40C2-88EB-76E3313756B7}" type="parTrans" cxnId="{B961ED81-1E85-43A9-9959-AFBC47C33E41}">
      <dgm:prSet/>
      <dgm:spPr/>
      <dgm:t>
        <a:bodyPr/>
        <a:lstStyle/>
        <a:p>
          <a:pPr rtl="1"/>
          <a:endParaRPr lang="he-IL"/>
        </a:p>
      </dgm:t>
    </dgm:pt>
    <dgm:pt modelId="{42009B0E-8B92-4C74-8344-4081E3AD5046}" type="sibTrans" cxnId="{B961ED81-1E85-43A9-9959-AFBC47C33E41}">
      <dgm:prSet/>
      <dgm:spPr/>
      <dgm:t>
        <a:bodyPr/>
        <a:lstStyle/>
        <a:p>
          <a:pPr rtl="1"/>
          <a:endParaRPr lang="he-IL"/>
        </a:p>
      </dgm:t>
    </dgm:pt>
    <dgm:pt modelId="{253D676C-8550-4A66-927E-55726A2246BB}">
      <dgm:prSet/>
      <dgm:spPr/>
      <dgm:t>
        <a:bodyPr/>
        <a:lstStyle/>
        <a:p>
          <a:pPr rtl="1"/>
          <a:endParaRPr lang="he-IL"/>
        </a:p>
      </dgm:t>
    </dgm:pt>
    <dgm:pt modelId="{97A799E3-2851-4E6C-93EB-635E0ED5E384}" type="parTrans" cxnId="{349070D3-2F43-4441-83EF-B27A2FCD6499}">
      <dgm:prSet/>
      <dgm:spPr/>
      <dgm:t>
        <a:bodyPr/>
        <a:lstStyle/>
        <a:p>
          <a:pPr rtl="1"/>
          <a:endParaRPr lang="he-IL"/>
        </a:p>
      </dgm:t>
    </dgm:pt>
    <dgm:pt modelId="{F0107E43-201E-4486-A1EB-51A7DED0BDD3}" type="sibTrans" cxnId="{349070D3-2F43-4441-83EF-B27A2FCD6499}">
      <dgm:prSet/>
      <dgm:spPr/>
      <dgm:t>
        <a:bodyPr/>
        <a:lstStyle/>
        <a:p>
          <a:pPr rtl="1"/>
          <a:endParaRPr lang="he-IL"/>
        </a:p>
      </dgm:t>
    </dgm:pt>
    <dgm:pt modelId="{00A289F3-A28B-4BBC-A27F-9765D6C3965E}" type="pres">
      <dgm:prSet presAssocID="{C8721C0D-FBA7-41AE-B7D8-9C42A931250D}" presName="rootnode" presStyleCnt="0">
        <dgm:presLayoutVars>
          <dgm:chMax/>
          <dgm:chPref/>
          <dgm:dir/>
          <dgm:animLvl val="lvl"/>
        </dgm:presLayoutVars>
      </dgm:prSet>
      <dgm:spPr/>
    </dgm:pt>
    <dgm:pt modelId="{2717BD04-F3FB-46DC-ACAD-3F47F0C0092F}" type="pres">
      <dgm:prSet presAssocID="{A38B01B6-1C28-4567-ABEC-E527D04711CD}" presName="composite" presStyleCnt="0"/>
      <dgm:spPr/>
    </dgm:pt>
    <dgm:pt modelId="{11C7DCA4-46C0-4E6A-9DDE-F25C4BEAED79}" type="pres">
      <dgm:prSet presAssocID="{A38B01B6-1C28-4567-ABEC-E527D04711CD}" presName="LShape" presStyleLbl="alignNode1" presStyleIdx="0" presStyleCnt="7" custLinFactNeighborY="0"/>
      <dgm:spPr/>
    </dgm:pt>
    <dgm:pt modelId="{7580341A-81B9-47F5-BAF5-DBE2F6487293}" type="pres">
      <dgm:prSet presAssocID="{A38B01B6-1C28-4567-ABEC-E527D04711CD}" presName="ParentText" presStyleLbl="revTx" presStyleIdx="0" presStyleCnt="4">
        <dgm:presLayoutVars>
          <dgm:chMax val="0"/>
          <dgm:chPref val="0"/>
          <dgm:bulletEnabled val="1"/>
        </dgm:presLayoutVars>
      </dgm:prSet>
      <dgm:spPr/>
    </dgm:pt>
    <dgm:pt modelId="{5039FEF1-CE3C-4023-B17C-DB52B59224E0}" type="pres">
      <dgm:prSet presAssocID="{A38B01B6-1C28-4567-ABEC-E527D04711CD}" presName="Triangle" presStyleLbl="alignNode1" presStyleIdx="1" presStyleCnt="7"/>
      <dgm:spPr/>
    </dgm:pt>
    <dgm:pt modelId="{7E916FA6-2754-4FC7-9A11-83CBCEA4D0A4}" type="pres">
      <dgm:prSet presAssocID="{C9808A12-5391-42B8-A731-F63011FC084E}" presName="sibTrans" presStyleCnt="0"/>
      <dgm:spPr/>
    </dgm:pt>
    <dgm:pt modelId="{95EC0D0A-CAB3-4B6C-BD88-FA2871D1195D}" type="pres">
      <dgm:prSet presAssocID="{C9808A12-5391-42B8-A731-F63011FC084E}" presName="space" presStyleCnt="0"/>
      <dgm:spPr/>
    </dgm:pt>
    <dgm:pt modelId="{AF2F78F4-D53F-416C-BAD0-82B6C56E36C7}" type="pres">
      <dgm:prSet presAssocID="{78DFF39F-76A0-4429-B4B4-E45C98FC232C}" presName="composite" presStyleCnt="0"/>
      <dgm:spPr/>
    </dgm:pt>
    <dgm:pt modelId="{E75B41CE-365A-4CE0-A95B-6763C9F16E0F}" type="pres">
      <dgm:prSet presAssocID="{78DFF39F-76A0-4429-B4B4-E45C98FC232C}" presName="LShape" presStyleLbl="alignNode1" presStyleIdx="2" presStyleCnt="7"/>
      <dgm:spPr/>
    </dgm:pt>
    <dgm:pt modelId="{E286BD26-097B-4088-88F4-E0CEE93D4BEA}" type="pres">
      <dgm:prSet presAssocID="{78DFF39F-76A0-4429-B4B4-E45C98FC232C}" presName="ParentText" presStyleLbl="revTx" presStyleIdx="1" presStyleCnt="4">
        <dgm:presLayoutVars>
          <dgm:chMax val="0"/>
          <dgm:chPref val="0"/>
          <dgm:bulletEnabled val="1"/>
        </dgm:presLayoutVars>
      </dgm:prSet>
      <dgm:spPr/>
    </dgm:pt>
    <dgm:pt modelId="{6DA891C8-0133-4EA5-86CC-E6CE323FAA00}" type="pres">
      <dgm:prSet presAssocID="{78DFF39F-76A0-4429-B4B4-E45C98FC232C}" presName="Triangle" presStyleLbl="alignNode1" presStyleIdx="3" presStyleCnt="7"/>
      <dgm:spPr/>
    </dgm:pt>
    <dgm:pt modelId="{5F88C5EC-4E22-4423-9818-FA8C9EDDDCF5}" type="pres">
      <dgm:prSet presAssocID="{D5CCC442-A139-423B-A201-16C4E7C3E37B}" presName="sibTrans" presStyleCnt="0"/>
      <dgm:spPr/>
    </dgm:pt>
    <dgm:pt modelId="{6B24069F-D838-43DA-8C77-F524B7B56CC5}" type="pres">
      <dgm:prSet presAssocID="{D5CCC442-A139-423B-A201-16C4E7C3E37B}" presName="space" presStyleCnt="0"/>
      <dgm:spPr/>
    </dgm:pt>
    <dgm:pt modelId="{3E563DB1-170D-4AFB-B2C0-E829594035DD}" type="pres">
      <dgm:prSet presAssocID="{B5A1856B-1750-481A-BFE0-059F12616B8F}" presName="composite" presStyleCnt="0"/>
      <dgm:spPr/>
    </dgm:pt>
    <dgm:pt modelId="{A475B9DB-0CB4-4F3D-BE9D-6C5EADD75387}" type="pres">
      <dgm:prSet presAssocID="{B5A1856B-1750-481A-BFE0-059F12616B8F}" presName="LShape" presStyleLbl="alignNode1" presStyleIdx="4" presStyleCnt="7"/>
      <dgm:spPr/>
    </dgm:pt>
    <dgm:pt modelId="{FD1E77F5-B5CC-400E-8EF5-2E55E944BD16}" type="pres">
      <dgm:prSet presAssocID="{B5A1856B-1750-481A-BFE0-059F12616B8F}" presName="ParentText" presStyleLbl="revTx" presStyleIdx="2" presStyleCnt="4">
        <dgm:presLayoutVars>
          <dgm:chMax val="0"/>
          <dgm:chPref val="0"/>
          <dgm:bulletEnabled val="1"/>
        </dgm:presLayoutVars>
      </dgm:prSet>
      <dgm:spPr/>
    </dgm:pt>
    <dgm:pt modelId="{23149AFB-D52A-4281-B0BD-40D70E1E4958}" type="pres">
      <dgm:prSet presAssocID="{B5A1856B-1750-481A-BFE0-059F12616B8F}" presName="Triangle" presStyleLbl="alignNode1" presStyleIdx="5" presStyleCnt="7"/>
      <dgm:spPr/>
    </dgm:pt>
    <dgm:pt modelId="{F1EFE9A2-CBBF-4769-A1C1-6D819F0BE18D}" type="pres">
      <dgm:prSet presAssocID="{42009B0E-8B92-4C74-8344-4081E3AD5046}" presName="sibTrans" presStyleCnt="0"/>
      <dgm:spPr/>
    </dgm:pt>
    <dgm:pt modelId="{40FCDE9A-4005-4D9C-A3C2-333B081A2552}" type="pres">
      <dgm:prSet presAssocID="{42009B0E-8B92-4C74-8344-4081E3AD5046}" presName="space" presStyleCnt="0"/>
      <dgm:spPr/>
    </dgm:pt>
    <dgm:pt modelId="{C8563EB9-3E69-49E0-8392-898900A135AB}" type="pres">
      <dgm:prSet presAssocID="{253D676C-8550-4A66-927E-55726A2246BB}" presName="composite" presStyleCnt="0"/>
      <dgm:spPr/>
    </dgm:pt>
    <dgm:pt modelId="{AA84B313-AA77-44F7-9BB6-2617808A96F8}" type="pres">
      <dgm:prSet presAssocID="{253D676C-8550-4A66-927E-55726A2246BB}" presName="LShape" presStyleLbl="alignNode1" presStyleIdx="6" presStyleCnt="7" custLinFactNeighborY="0"/>
      <dgm:spPr/>
    </dgm:pt>
    <dgm:pt modelId="{34B98726-DF70-439F-B5D9-4575D04EA925}" type="pres">
      <dgm:prSet presAssocID="{253D676C-8550-4A66-927E-55726A2246BB}" presName="ParentText" presStyleLbl="revTx" presStyleIdx="3" presStyleCnt="4">
        <dgm:presLayoutVars>
          <dgm:chMax val="0"/>
          <dgm:chPref val="0"/>
          <dgm:bulletEnabled val="1"/>
        </dgm:presLayoutVars>
      </dgm:prSet>
      <dgm:spPr/>
    </dgm:pt>
  </dgm:ptLst>
  <dgm:cxnLst>
    <dgm:cxn modelId="{4C5DC907-F0DB-41A8-86CC-45F6EFF6BBD0}" type="presOf" srcId="{A38B01B6-1C28-4567-ABEC-E527D04711CD}" destId="{7580341A-81B9-47F5-BAF5-DBE2F6487293}" srcOrd="0" destOrd="0" presId="urn:microsoft.com/office/officeart/2009/3/layout/StepUpProcess"/>
    <dgm:cxn modelId="{5D496779-EDF8-4731-93E9-0A29EFFBE643}" srcId="{C8721C0D-FBA7-41AE-B7D8-9C42A931250D}" destId="{A38B01B6-1C28-4567-ABEC-E527D04711CD}" srcOrd="0" destOrd="0" parTransId="{955CE061-DD48-4AAF-AE81-DF8CA76D85B5}" sibTransId="{C9808A12-5391-42B8-A731-F63011FC084E}"/>
    <dgm:cxn modelId="{B961ED81-1E85-43A9-9959-AFBC47C33E41}" srcId="{C8721C0D-FBA7-41AE-B7D8-9C42A931250D}" destId="{B5A1856B-1750-481A-BFE0-059F12616B8F}" srcOrd="2" destOrd="0" parTransId="{4411E81C-7176-40C2-88EB-76E3313756B7}" sibTransId="{42009B0E-8B92-4C74-8344-4081E3AD5046}"/>
    <dgm:cxn modelId="{E3127E98-2CA6-4199-A4D1-1A2AFB1D72E6}" type="presOf" srcId="{C8721C0D-FBA7-41AE-B7D8-9C42A931250D}" destId="{00A289F3-A28B-4BBC-A27F-9765D6C3965E}" srcOrd="0" destOrd="0" presId="urn:microsoft.com/office/officeart/2009/3/layout/StepUpProcess"/>
    <dgm:cxn modelId="{ABA6B29F-7563-4FC8-A7B5-6F3A680DC945}" type="presOf" srcId="{78DFF39F-76A0-4429-B4B4-E45C98FC232C}" destId="{E286BD26-097B-4088-88F4-E0CEE93D4BEA}" srcOrd="0" destOrd="0" presId="urn:microsoft.com/office/officeart/2009/3/layout/StepUpProcess"/>
    <dgm:cxn modelId="{ECB3CBD1-67FD-4150-9572-82D4E72C86FE}" type="presOf" srcId="{253D676C-8550-4A66-927E-55726A2246BB}" destId="{34B98726-DF70-439F-B5D9-4575D04EA925}" srcOrd="0" destOrd="0" presId="urn:microsoft.com/office/officeart/2009/3/layout/StepUpProcess"/>
    <dgm:cxn modelId="{349070D3-2F43-4441-83EF-B27A2FCD6499}" srcId="{C8721C0D-FBA7-41AE-B7D8-9C42A931250D}" destId="{253D676C-8550-4A66-927E-55726A2246BB}" srcOrd="3" destOrd="0" parTransId="{97A799E3-2851-4E6C-93EB-635E0ED5E384}" sibTransId="{F0107E43-201E-4486-A1EB-51A7DED0BDD3}"/>
    <dgm:cxn modelId="{D1507CF0-D29F-47E4-A9D4-4A1D3C3481A6}" type="presOf" srcId="{B5A1856B-1750-481A-BFE0-059F12616B8F}" destId="{FD1E77F5-B5CC-400E-8EF5-2E55E944BD16}" srcOrd="0" destOrd="0" presId="urn:microsoft.com/office/officeart/2009/3/layout/StepUpProcess"/>
    <dgm:cxn modelId="{B98683FD-BEAD-4BC4-B26D-27AD21D7D088}" srcId="{C8721C0D-FBA7-41AE-B7D8-9C42A931250D}" destId="{78DFF39F-76A0-4429-B4B4-E45C98FC232C}" srcOrd="1" destOrd="0" parTransId="{2E50CCA9-94F0-42A0-AEDD-C015D79781FD}" sibTransId="{D5CCC442-A139-423B-A201-16C4E7C3E37B}"/>
    <dgm:cxn modelId="{D65469E5-93BB-4D8F-BAD8-8D4D256685D5}" type="presParOf" srcId="{00A289F3-A28B-4BBC-A27F-9765D6C3965E}" destId="{2717BD04-F3FB-46DC-ACAD-3F47F0C0092F}" srcOrd="0" destOrd="0" presId="urn:microsoft.com/office/officeart/2009/3/layout/StepUpProcess"/>
    <dgm:cxn modelId="{41B4C480-91A5-4477-9187-BB56532995FB}" type="presParOf" srcId="{2717BD04-F3FB-46DC-ACAD-3F47F0C0092F}" destId="{11C7DCA4-46C0-4E6A-9DDE-F25C4BEAED79}" srcOrd="0" destOrd="0" presId="urn:microsoft.com/office/officeart/2009/3/layout/StepUpProcess"/>
    <dgm:cxn modelId="{077B42BB-748B-4441-B579-C16C651004CE}" type="presParOf" srcId="{2717BD04-F3FB-46DC-ACAD-3F47F0C0092F}" destId="{7580341A-81B9-47F5-BAF5-DBE2F6487293}" srcOrd="1" destOrd="0" presId="urn:microsoft.com/office/officeart/2009/3/layout/StepUpProcess"/>
    <dgm:cxn modelId="{530ACDAC-74F1-4BD7-A078-419C74A2E378}" type="presParOf" srcId="{2717BD04-F3FB-46DC-ACAD-3F47F0C0092F}" destId="{5039FEF1-CE3C-4023-B17C-DB52B59224E0}" srcOrd="2" destOrd="0" presId="urn:microsoft.com/office/officeart/2009/3/layout/StepUpProcess"/>
    <dgm:cxn modelId="{5CD5BE12-46B4-48CA-BCC5-60F18BE9B667}" type="presParOf" srcId="{00A289F3-A28B-4BBC-A27F-9765D6C3965E}" destId="{7E916FA6-2754-4FC7-9A11-83CBCEA4D0A4}" srcOrd="1" destOrd="0" presId="urn:microsoft.com/office/officeart/2009/3/layout/StepUpProcess"/>
    <dgm:cxn modelId="{8470A5D6-160E-4C8A-A6A9-1164D4AF6001}" type="presParOf" srcId="{7E916FA6-2754-4FC7-9A11-83CBCEA4D0A4}" destId="{95EC0D0A-CAB3-4B6C-BD88-FA2871D1195D}" srcOrd="0" destOrd="0" presId="urn:microsoft.com/office/officeart/2009/3/layout/StepUpProcess"/>
    <dgm:cxn modelId="{97D482A9-140A-4805-979E-9424D34D2F56}" type="presParOf" srcId="{00A289F3-A28B-4BBC-A27F-9765D6C3965E}" destId="{AF2F78F4-D53F-416C-BAD0-82B6C56E36C7}" srcOrd="2" destOrd="0" presId="urn:microsoft.com/office/officeart/2009/3/layout/StepUpProcess"/>
    <dgm:cxn modelId="{1C608A77-E3F0-4F20-8544-F4FA6E8720C2}" type="presParOf" srcId="{AF2F78F4-D53F-416C-BAD0-82B6C56E36C7}" destId="{E75B41CE-365A-4CE0-A95B-6763C9F16E0F}" srcOrd="0" destOrd="0" presId="urn:microsoft.com/office/officeart/2009/3/layout/StepUpProcess"/>
    <dgm:cxn modelId="{040B745A-5EA6-4592-A588-DEBC2DA181FE}" type="presParOf" srcId="{AF2F78F4-D53F-416C-BAD0-82B6C56E36C7}" destId="{E286BD26-097B-4088-88F4-E0CEE93D4BEA}" srcOrd="1" destOrd="0" presId="urn:microsoft.com/office/officeart/2009/3/layout/StepUpProcess"/>
    <dgm:cxn modelId="{744A6679-E6B3-4773-B30D-47ED281A3281}" type="presParOf" srcId="{AF2F78F4-D53F-416C-BAD0-82B6C56E36C7}" destId="{6DA891C8-0133-4EA5-86CC-E6CE323FAA00}" srcOrd="2" destOrd="0" presId="urn:microsoft.com/office/officeart/2009/3/layout/StepUpProcess"/>
    <dgm:cxn modelId="{F12408DD-4E0E-4F89-9355-42C9A19A1C08}" type="presParOf" srcId="{00A289F3-A28B-4BBC-A27F-9765D6C3965E}" destId="{5F88C5EC-4E22-4423-9818-FA8C9EDDDCF5}" srcOrd="3" destOrd="0" presId="urn:microsoft.com/office/officeart/2009/3/layout/StepUpProcess"/>
    <dgm:cxn modelId="{7342C4BF-F5F5-422B-960F-0561C9DBA2FE}" type="presParOf" srcId="{5F88C5EC-4E22-4423-9818-FA8C9EDDDCF5}" destId="{6B24069F-D838-43DA-8C77-F524B7B56CC5}" srcOrd="0" destOrd="0" presId="urn:microsoft.com/office/officeart/2009/3/layout/StepUpProcess"/>
    <dgm:cxn modelId="{FEFDF5A2-3A57-4369-9240-04CF39825E26}" type="presParOf" srcId="{00A289F3-A28B-4BBC-A27F-9765D6C3965E}" destId="{3E563DB1-170D-4AFB-B2C0-E829594035DD}" srcOrd="4" destOrd="0" presId="urn:microsoft.com/office/officeart/2009/3/layout/StepUpProcess"/>
    <dgm:cxn modelId="{11607543-CC66-465C-84C6-8B3E72C6985D}" type="presParOf" srcId="{3E563DB1-170D-4AFB-B2C0-E829594035DD}" destId="{A475B9DB-0CB4-4F3D-BE9D-6C5EADD75387}" srcOrd="0" destOrd="0" presId="urn:microsoft.com/office/officeart/2009/3/layout/StepUpProcess"/>
    <dgm:cxn modelId="{C21A6178-3A6C-43BC-AD40-F9F23B6BAB13}" type="presParOf" srcId="{3E563DB1-170D-4AFB-B2C0-E829594035DD}" destId="{FD1E77F5-B5CC-400E-8EF5-2E55E944BD16}" srcOrd="1" destOrd="0" presId="urn:microsoft.com/office/officeart/2009/3/layout/StepUpProcess"/>
    <dgm:cxn modelId="{0ADD6F12-A146-4475-A2F2-AFA832D4ECCD}" type="presParOf" srcId="{3E563DB1-170D-4AFB-B2C0-E829594035DD}" destId="{23149AFB-D52A-4281-B0BD-40D70E1E4958}" srcOrd="2" destOrd="0" presId="urn:microsoft.com/office/officeart/2009/3/layout/StepUpProcess"/>
    <dgm:cxn modelId="{0C2ADC6F-C173-4041-BAC0-5BF6CBE27EF3}" type="presParOf" srcId="{00A289F3-A28B-4BBC-A27F-9765D6C3965E}" destId="{F1EFE9A2-CBBF-4769-A1C1-6D819F0BE18D}" srcOrd="5" destOrd="0" presId="urn:microsoft.com/office/officeart/2009/3/layout/StepUpProcess"/>
    <dgm:cxn modelId="{BDA9CB57-0448-437B-9622-74972A1E13CC}" type="presParOf" srcId="{F1EFE9A2-CBBF-4769-A1C1-6D819F0BE18D}" destId="{40FCDE9A-4005-4D9C-A3C2-333B081A2552}" srcOrd="0" destOrd="0" presId="urn:microsoft.com/office/officeart/2009/3/layout/StepUpProcess"/>
    <dgm:cxn modelId="{292F87EF-D28F-4BA3-97F6-9EB6C7587115}" type="presParOf" srcId="{00A289F3-A28B-4BBC-A27F-9765D6C3965E}" destId="{C8563EB9-3E69-49E0-8392-898900A135AB}" srcOrd="6" destOrd="0" presId="urn:microsoft.com/office/officeart/2009/3/layout/StepUpProcess"/>
    <dgm:cxn modelId="{94F9094D-337B-445C-A94E-AECCF3E4EBE4}" type="presParOf" srcId="{C8563EB9-3E69-49E0-8392-898900A135AB}" destId="{AA84B313-AA77-44F7-9BB6-2617808A96F8}" srcOrd="0" destOrd="0" presId="urn:microsoft.com/office/officeart/2009/3/layout/StepUpProcess"/>
    <dgm:cxn modelId="{AB49444E-FAC3-44A7-9AC3-67FF5ADFA36D}" type="presParOf" srcId="{C8563EB9-3E69-49E0-8392-898900A135AB}" destId="{34B98726-DF70-439F-B5D9-4575D04EA925}"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975ED-BE9C-4574-B2C0-27CCEF123ECD}">
      <dsp:nvSpPr>
        <dsp:cNvPr id="0" name=""/>
        <dsp:cNvSpPr/>
      </dsp:nvSpPr>
      <dsp:spPr>
        <a:xfrm rot="16200000">
          <a:off x="154" y="1587"/>
          <a:ext cx="3929062" cy="392906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rtl="1">
            <a:lnSpc>
              <a:spcPct val="90000"/>
            </a:lnSpc>
            <a:spcBef>
              <a:spcPct val="0"/>
            </a:spcBef>
            <a:spcAft>
              <a:spcPct val="35000"/>
            </a:spcAft>
            <a:buNone/>
          </a:pPr>
          <a:r>
            <a:rPr lang="en-US" sz="1300" kern="1200" baseline="0" dirty="0"/>
            <a:t>The legal system works according to the rules of legal proceedings in general. Therefore, if one side wants to take upon himself voluntary obligation, it is only once the act has been carried out (and perhaps only once the judge has ratified it) that it becomes legally binding</a:t>
          </a:r>
          <a:endParaRPr lang="he-IL" sz="1300" kern="1200" dirty="0"/>
        </a:p>
      </dsp:txBody>
      <dsp:txXfrm rot="5400000">
        <a:off x="155" y="983852"/>
        <a:ext cx="3241476" cy="1964531"/>
      </dsp:txXfrm>
    </dsp:sp>
    <dsp:sp modelId="{E334CA01-8527-4F1C-9A82-62AB92CF7709}">
      <dsp:nvSpPr>
        <dsp:cNvPr id="0" name=""/>
        <dsp:cNvSpPr/>
      </dsp:nvSpPr>
      <dsp:spPr>
        <a:xfrm rot="5400000">
          <a:off x="6129183" y="1587"/>
          <a:ext cx="3929062" cy="3929062"/>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rtl="1">
            <a:lnSpc>
              <a:spcPct val="90000"/>
            </a:lnSpc>
            <a:spcBef>
              <a:spcPct val="0"/>
            </a:spcBef>
            <a:spcAft>
              <a:spcPct val="35000"/>
            </a:spcAft>
            <a:buNone/>
          </a:pPr>
          <a:r>
            <a:rPr lang="en-US" sz="1300" kern="1200" baseline="0" dirty="0"/>
            <a:t>The obligation is a human mechanism, that a private actor can take upon himself as an autonomous actor responsible for his property. Therefore, the good-faith serious offer (perhaps requiring meeting certain conditions, such as the end of legal proceedings, or physically leaving court) is legally binding</a:t>
          </a:r>
          <a:endParaRPr lang="he-IL" sz="1300" kern="1200" dirty="0"/>
        </a:p>
      </dsp:txBody>
      <dsp:txXfrm rot="-5400000">
        <a:off x="6816770" y="983852"/>
        <a:ext cx="3241476" cy="1964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7DCA4-46C0-4E6A-9DDE-F25C4BEAED79}">
      <dsp:nvSpPr>
        <dsp:cNvPr id="0" name=""/>
        <dsp:cNvSpPr/>
      </dsp:nvSpPr>
      <dsp:spPr>
        <a:xfrm rot="5400000">
          <a:off x="529493" y="1427333"/>
          <a:ext cx="1380178" cy="229658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80341A-81B9-47F5-BAF5-DBE2F6487293}">
      <dsp:nvSpPr>
        <dsp:cNvPr id="0" name=""/>
        <dsp:cNvSpPr/>
      </dsp:nvSpPr>
      <dsp:spPr>
        <a:xfrm>
          <a:off x="299107" y="2113517"/>
          <a:ext cx="2073370" cy="1817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r>
            <a:rPr lang="en-US" sz="2000" kern="1200" dirty="0"/>
            <a:t>The commitment itself</a:t>
          </a:r>
          <a:endParaRPr lang="he-IL" sz="2000" kern="1200" dirty="0"/>
        </a:p>
      </dsp:txBody>
      <dsp:txXfrm>
        <a:off x="299107" y="2113517"/>
        <a:ext cx="2073370" cy="1817430"/>
      </dsp:txXfrm>
    </dsp:sp>
    <dsp:sp modelId="{5039FEF1-CE3C-4023-B17C-DB52B59224E0}">
      <dsp:nvSpPr>
        <dsp:cNvPr id="0" name=""/>
        <dsp:cNvSpPr/>
      </dsp:nvSpPr>
      <dsp:spPr>
        <a:xfrm>
          <a:off x="1981276" y="1258255"/>
          <a:ext cx="391201" cy="39120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5B41CE-365A-4CE0-A95B-6763C9F16E0F}">
      <dsp:nvSpPr>
        <dsp:cNvPr id="0" name=""/>
        <dsp:cNvSpPr/>
      </dsp:nvSpPr>
      <dsp:spPr>
        <a:xfrm rot="5400000">
          <a:off x="3067704" y="799250"/>
          <a:ext cx="1380178" cy="229658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86BD26-097B-4088-88F4-E0CEE93D4BEA}">
      <dsp:nvSpPr>
        <dsp:cNvPr id="0" name=""/>
        <dsp:cNvSpPr/>
      </dsp:nvSpPr>
      <dsp:spPr>
        <a:xfrm>
          <a:off x="2837318" y="1485434"/>
          <a:ext cx="2073370" cy="1817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ctr" defTabSz="889000" rtl="1">
            <a:lnSpc>
              <a:spcPct val="90000"/>
            </a:lnSpc>
            <a:spcBef>
              <a:spcPct val="0"/>
            </a:spcBef>
            <a:spcAft>
              <a:spcPct val="35000"/>
            </a:spcAft>
            <a:buNone/>
          </a:pPr>
          <a:r>
            <a:rPr lang="en-US" sz="2000" kern="1200" dirty="0"/>
            <a:t>The end of legal proceedings </a:t>
          </a:r>
        </a:p>
        <a:p>
          <a:pPr marL="0" lvl="0" indent="0" algn="ctr" defTabSz="889000" rtl="1">
            <a:lnSpc>
              <a:spcPct val="90000"/>
            </a:lnSpc>
            <a:spcBef>
              <a:spcPct val="0"/>
            </a:spcBef>
            <a:spcAft>
              <a:spcPct val="35000"/>
            </a:spcAft>
            <a:buNone/>
          </a:pPr>
          <a:endParaRPr lang="he-IL" sz="2300" kern="1200" dirty="0"/>
        </a:p>
      </dsp:txBody>
      <dsp:txXfrm>
        <a:off x="2837318" y="1485434"/>
        <a:ext cx="2073370" cy="1817430"/>
      </dsp:txXfrm>
    </dsp:sp>
    <dsp:sp modelId="{6DA891C8-0133-4EA5-86CC-E6CE323FAA00}">
      <dsp:nvSpPr>
        <dsp:cNvPr id="0" name=""/>
        <dsp:cNvSpPr/>
      </dsp:nvSpPr>
      <dsp:spPr>
        <a:xfrm>
          <a:off x="4519486" y="630173"/>
          <a:ext cx="391201" cy="39120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75B9DB-0CB4-4F3D-BE9D-6C5EADD75387}">
      <dsp:nvSpPr>
        <dsp:cNvPr id="0" name=""/>
        <dsp:cNvSpPr/>
      </dsp:nvSpPr>
      <dsp:spPr>
        <a:xfrm rot="5400000">
          <a:off x="5605914" y="171167"/>
          <a:ext cx="1380178" cy="229658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1E77F5-B5CC-400E-8EF5-2E55E944BD16}">
      <dsp:nvSpPr>
        <dsp:cNvPr id="0" name=""/>
        <dsp:cNvSpPr/>
      </dsp:nvSpPr>
      <dsp:spPr>
        <a:xfrm>
          <a:off x="5375528" y="857352"/>
          <a:ext cx="2073370" cy="1817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rtl="1">
            <a:lnSpc>
              <a:spcPct val="90000"/>
            </a:lnSpc>
            <a:spcBef>
              <a:spcPct val="0"/>
            </a:spcBef>
            <a:spcAft>
              <a:spcPct val="35000"/>
            </a:spcAft>
            <a:buNone/>
          </a:pPr>
          <a:endParaRPr lang="he-IL" sz="2400" kern="1200" dirty="0"/>
        </a:p>
      </dsp:txBody>
      <dsp:txXfrm>
        <a:off x="5375528" y="857352"/>
        <a:ext cx="2073370" cy="1817430"/>
      </dsp:txXfrm>
    </dsp:sp>
    <dsp:sp modelId="{23149AFB-D52A-4281-B0BD-40D70E1E4958}">
      <dsp:nvSpPr>
        <dsp:cNvPr id="0" name=""/>
        <dsp:cNvSpPr/>
      </dsp:nvSpPr>
      <dsp:spPr>
        <a:xfrm>
          <a:off x="7057697" y="2090"/>
          <a:ext cx="391201" cy="39120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84B313-AA77-44F7-9BB6-2617808A96F8}">
      <dsp:nvSpPr>
        <dsp:cNvPr id="0" name=""/>
        <dsp:cNvSpPr/>
      </dsp:nvSpPr>
      <dsp:spPr>
        <a:xfrm rot="5400000">
          <a:off x="8144125" y="-456914"/>
          <a:ext cx="1380178" cy="2296585"/>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B98726-DF70-439F-B5D9-4575D04EA925}">
      <dsp:nvSpPr>
        <dsp:cNvPr id="0" name=""/>
        <dsp:cNvSpPr/>
      </dsp:nvSpPr>
      <dsp:spPr>
        <a:xfrm>
          <a:off x="7913739" y="229269"/>
          <a:ext cx="2073370" cy="1817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ctr" defTabSz="2889250" rtl="1">
            <a:lnSpc>
              <a:spcPct val="90000"/>
            </a:lnSpc>
            <a:spcBef>
              <a:spcPct val="0"/>
            </a:spcBef>
            <a:spcAft>
              <a:spcPct val="35000"/>
            </a:spcAft>
            <a:buNone/>
          </a:pPr>
          <a:endParaRPr lang="he-IL" sz="6500" kern="1200"/>
        </a:p>
      </dsp:txBody>
      <dsp:txXfrm>
        <a:off x="7913739" y="229269"/>
        <a:ext cx="2073370" cy="1817430"/>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F4EA64-D5E8-4450-BC30-7DFC4EBD38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6641F71-C740-4CC1-840C-5FB23C8519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D963B1-226B-4B24-8975-7DD28730789D}" type="datetimeFigureOut">
              <a:rPr lang="en-US" smtClean="0"/>
              <a:t>4/2/2024</a:t>
            </a:fld>
            <a:endParaRPr lang="en-US" dirty="0"/>
          </a:p>
        </p:txBody>
      </p:sp>
      <p:sp>
        <p:nvSpPr>
          <p:cNvPr id="4" name="Footer Placeholder 3">
            <a:extLst>
              <a:ext uri="{FF2B5EF4-FFF2-40B4-BE49-F238E27FC236}">
                <a16:creationId xmlns:a16="http://schemas.microsoft.com/office/drawing/2014/main" id="{C1BCE577-AAC9-4588-9221-506DA251D4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9921CD-9C42-44C5-B535-5F5FA40227C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FA9CF0-FE85-40E5-A3E4-9D8D4A205BC2}" type="slidenum">
              <a:rPr lang="en-US" smtClean="0"/>
              <a:t>‹#›</a:t>
            </a:fld>
            <a:endParaRPr lang="en-US" dirty="0"/>
          </a:p>
        </p:txBody>
      </p:sp>
    </p:spTree>
    <p:extLst>
      <p:ext uri="{BB962C8B-B14F-4D97-AF65-F5344CB8AC3E}">
        <p14:creationId xmlns:p14="http://schemas.microsoft.com/office/powerpoint/2010/main" val="1409678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0BE83-1F76-412F-817F-6B87541A62B7}" type="datetimeFigureOut">
              <a:rPr lang="en-US" smtClean="0"/>
              <a:t>4/2/2024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54AA9-D1C5-4A71-8BC1-393246244DDE}" type="slidenum">
              <a:rPr lang="en-US" smtClean="0"/>
              <a:t>‹#›</a:t>
            </a:fld>
            <a:endParaRPr lang="en-US" dirty="0"/>
          </a:p>
        </p:txBody>
      </p:sp>
    </p:spTree>
    <p:extLst>
      <p:ext uri="{BB962C8B-B14F-4D97-AF65-F5344CB8AC3E}">
        <p14:creationId xmlns:p14="http://schemas.microsoft.com/office/powerpoint/2010/main" val="134120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a:t>
            </a:fld>
            <a:endParaRPr lang="en-US" dirty="0"/>
          </a:p>
        </p:txBody>
      </p:sp>
    </p:spTree>
    <p:extLst>
      <p:ext uri="{BB962C8B-B14F-4D97-AF65-F5344CB8AC3E}">
        <p14:creationId xmlns:p14="http://schemas.microsoft.com/office/powerpoint/2010/main" val="16100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11</a:t>
            </a:fld>
            <a:endParaRPr lang="en-US" dirty="0"/>
          </a:p>
        </p:txBody>
      </p:sp>
    </p:spTree>
    <p:extLst>
      <p:ext uri="{BB962C8B-B14F-4D97-AF65-F5344CB8AC3E}">
        <p14:creationId xmlns:p14="http://schemas.microsoft.com/office/powerpoint/2010/main" val="6143339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4/2/2024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4/2/2024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4/2/2024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4/2/2024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4/2/2024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4/2/2024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4/2/2024</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4/2/2024</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4/2/2024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4/2/2024</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4/2/2024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4/2/2024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3BFCDB3-13C4-4D69-848D-3F1F4D6B8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C2B9599-6E7A-4DD2-B13A-B4F68A135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E377648-1ED1-4112-805B-16C14CE99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Rectangle 29">
            <a:extLst>
              <a:ext uri="{FF2B5EF4-FFF2-40B4-BE49-F238E27FC236}">
                <a16:creationId xmlns:a16="http://schemas.microsoft.com/office/drawing/2014/main" id="{D63B59CB-289C-4850-A932-358B9E412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Rectangle 31">
            <a:extLst>
              <a:ext uri="{FF2B5EF4-FFF2-40B4-BE49-F238E27FC236}">
                <a16:creationId xmlns:a16="http://schemas.microsoft.com/office/drawing/2014/main" id="{98867647-07B7-4265-832F-DE0E80979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Straight Connector 33">
            <a:extLst>
              <a:ext uri="{FF2B5EF4-FFF2-40B4-BE49-F238E27FC236}">
                <a16:creationId xmlns:a16="http://schemas.microsoft.com/office/drawing/2014/main" id="{516AC468-2C3D-4337-A9A2-81175F6D54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A873262-74DB-4FD1-9625-E4616CF011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9F3D15D-CB95-47AD-87F5-9CFF84F61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90EC3D-482A-4E73-B198-E8341A0D0973}"/>
              </a:ext>
            </a:extLst>
          </p:cNvPr>
          <p:cNvSpPr>
            <a:spLocks noGrp="1"/>
          </p:cNvSpPr>
          <p:nvPr>
            <p:ph type="ctrTitle"/>
          </p:nvPr>
        </p:nvSpPr>
        <p:spPr>
          <a:xfrm>
            <a:off x="8566671" y="2895604"/>
            <a:ext cx="3238829" cy="1828122"/>
          </a:xfrm>
        </p:spPr>
        <p:txBody>
          <a:bodyPr>
            <a:normAutofit/>
          </a:bodyPr>
          <a:lstStyle/>
          <a:p>
            <a:pPr rtl="1"/>
            <a:r>
              <a:rPr lang="he-IL" sz="4000" b="1" dirty="0">
                <a:solidFill>
                  <a:srgbClr val="78B9A8"/>
                </a:solidFill>
              </a:rPr>
              <a:t>בבא מציעא </a:t>
            </a:r>
            <a:endParaRPr lang="en-US" sz="4000" b="1" dirty="0">
              <a:solidFill>
                <a:srgbClr val="78B9A8"/>
              </a:solidFill>
            </a:endParaRPr>
          </a:p>
        </p:txBody>
      </p:sp>
      <p:sp>
        <p:nvSpPr>
          <p:cNvPr id="7" name="Subtitle 6">
            <a:extLst>
              <a:ext uri="{FF2B5EF4-FFF2-40B4-BE49-F238E27FC236}">
                <a16:creationId xmlns:a16="http://schemas.microsoft.com/office/drawing/2014/main" id="{2048EE7C-B77F-4E59-88A7-DD66337BB69C}"/>
              </a:ext>
            </a:extLst>
          </p:cNvPr>
          <p:cNvSpPr>
            <a:spLocks noGrp="1"/>
          </p:cNvSpPr>
          <p:nvPr>
            <p:ph type="subTitle" idx="1"/>
          </p:nvPr>
        </p:nvSpPr>
        <p:spPr>
          <a:xfrm>
            <a:off x="8338730" y="4519756"/>
            <a:ext cx="3681413" cy="1265587"/>
          </a:xfrm>
        </p:spPr>
        <p:txBody>
          <a:bodyPr>
            <a:normAutofit/>
          </a:bodyPr>
          <a:lstStyle/>
          <a:p>
            <a:pPr rtl="1"/>
            <a:r>
              <a:rPr lang="he-IL" sz="2600" dirty="0">
                <a:solidFill>
                  <a:srgbClr val="78B9A8"/>
                </a:solidFill>
              </a:rPr>
              <a:t>דף לד</a:t>
            </a:r>
          </a:p>
        </p:txBody>
      </p:sp>
      <p:pic>
        <p:nvPicPr>
          <p:cNvPr id="13" name="Picture 12" descr="A picture containing clock&#10;&#10;Description automatically generated">
            <a:extLst>
              <a:ext uri="{FF2B5EF4-FFF2-40B4-BE49-F238E27FC236}">
                <a16:creationId xmlns:a16="http://schemas.microsoft.com/office/drawing/2014/main" id="{9B127657-3883-4CE2-9AFC-3A067D4E30A9}"/>
              </a:ext>
            </a:extLst>
          </p:cNvPr>
          <p:cNvPicPr>
            <a:picLocks noChangeAspect="1"/>
          </p:cNvPicPr>
          <p:nvPr/>
        </p:nvPicPr>
        <p:blipFill>
          <a:blip r:embed="rId3">
            <a:duotone>
              <a:schemeClr val="accent1">
                <a:shade val="45000"/>
                <a:satMod val="135000"/>
              </a:schemeClr>
              <a:prstClr val="white"/>
            </a:duotone>
          </a:blip>
          <a:stretch>
            <a:fillRect/>
          </a:stretch>
        </p:blipFill>
        <p:spPr>
          <a:xfrm>
            <a:off x="8334551" y="5541274"/>
            <a:ext cx="2680743" cy="1265587"/>
          </a:xfrm>
          <a:prstGeom prst="rect">
            <a:avLst/>
          </a:prstGeom>
        </p:spPr>
      </p:pic>
      <p:pic>
        <p:nvPicPr>
          <p:cNvPr id="5" name="Picture 4" descr="A close up of a sign&#10;&#10;Description automatically generated">
            <a:extLst>
              <a:ext uri="{FF2B5EF4-FFF2-40B4-BE49-F238E27FC236}">
                <a16:creationId xmlns:a16="http://schemas.microsoft.com/office/drawing/2014/main" id="{AA48F2E5-F50B-4DBB-B35A-513D9EB741D9}"/>
              </a:ext>
            </a:extLst>
          </p:cNvPr>
          <p:cNvPicPr>
            <a:picLocks noChangeAspect="1"/>
          </p:cNvPicPr>
          <p:nvPr/>
        </p:nvPicPr>
        <p:blipFill>
          <a:blip r:embed="rId4">
            <a:duotone>
              <a:schemeClr val="accent4">
                <a:shade val="45000"/>
                <a:satMod val="135000"/>
              </a:schemeClr>
              <a:prstClr val="white"/>
            </a:duotone>
          </a:blip>
          <a:stretch>
            <a:fillRect/>
          </a:stretch>
        </p:blipFill>
        <p:spPr>
          <a:xfrm>
            <a:off x="7661287" y="328162"/>
            <a:ext cx="3359020" cy="2519265"/>
          </a:xfrm>
          <a:prstGeom prst="rect">
            <a:avLst/>
          </a:prstGeom>
        </p:spPr>
      </p:pic>
      <p:sp>
        <p:nvSpPr>
          <p:cNvPr id="3" name="TextBox 2"/>
          <p:cNvSpPr txBox="1"/>
          <p:nvPr/>
        </p:nvSpPr>
        <p:spPr>
          <a:xfrm>
            <a:off x="1475521" y="2466209"/>
            <a:ext cx="5412047" cy="2308324"/>
          </a:xfrm>
          <a:prstGeom prst="rect">
            <a:avLst/>
          </a:prstGeom>
          <a:noFill/>
        </p:spPr>
        <p:txBody>
          <a:bodyPr wrap="square" rtlCol="1">
            <a:spAutoFit/>
          </a:bodyPr>
          <a:lstStyle/>
          <a:p>
            <a:pPr algn="ctr"/>
            <a:r>
              <a:rPr lang="en-US" sz="3600" b="1" dirty="0">
                <a:solidFill>
                  <a:schemeClr val="bg1"/>
                </a:solidFill>
              </a:rPr>
              <a:t>Defining </a:t>
            </a:r>
            <a:r>
              <a:rPr lang="en-US" sz="3600" b="1" i="1" dirty="0" err="1">
                <a:solidFill>
                  <a:schemeClr val="bg1"/>
                </a:solidFill>
              </a:rPr>
              <a:t>G’mar</a:t>
            </a:r>
            <a:r>
              <a:rPr lang="en-US" sz="3600" b="1" i="1" dirty="0">
                <a:solidFill>
                  <a:schemeClr val="bg1"/>
                </a:solidFill>
              </a:rPr>
              <a:t> Din:</a:t>
            </a:r>
          </a:p>
          <a:p>
            <a:pPr algn="ctr"/>
            <a:r>
              <a:rPr lang="en-US" sz="3600" b="1" dirty="0">
                <a:solidFill>
                  <a:schemeClr val="bg1"/>
                </a:solidFill>
              </a:rPr>
              <a:t>Until When Can I Change My Mind?</a:t>
            </a:r>
            <a:br>
              <a:rPr lang="en-US" sz="3600" b="1" dirty="0">
                <a:solidFill>
                  <a:schemeClr val="bg1"/>
                </a:solidFill>
              </a:rPr>
            </a:br>
            <a:endParaRPr lang="he-IL" sz="3600" b="1" dirty="0">
              <a:solidFill>
                <a:schemeClr val="bg1"/>
              </a:solidFill>
            </a:endParaRPr>
          </a:p>
        </p:txBody>
      </p:sp>
      <p:sp>
        <p:nvSpPr>
          <p:cNvPr id="4" name="מלבן מעוגל 3"/>
          <p:cNvSpPr/>
          <p:nvPr/>
        </p:nvSpPr>
        <p:spPr>
          <a:xfrm>
            <a:off x="8373896" y="5716867"/>
            <a:ext cx="914400" cy="914400"/>
          </a:xfrm>
          <a:prstGeom prst="round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75576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66800" y="642593"/>
            <a:ext cx="10058400" cy="1956519"/>
          </a:xfrm>
        </p:spPr>
        <p:txBody>
          <a:bodyPr>
            <a:normAutofit/>
          </a:bodyPr>
          <a:lstStyle/>
          <a:p>
            <a:pPr algn="ctr" rtl="1"/>
            <a:r>
              <a:rPr lang="en-US" sz="3600" b="1" dirty="0">
                <a:solidFill>
                  <a:srgbClr val="FFFF00"/>
                </a:solidFill>
              </a:rPr>
              <a:t>Defining the Point of No Return for Voluntary Obligation in Court</a:t>
            </a:r>
            <a:endParaRPr lang="he-IL" sz="3600" b="1" dirty="0">
              <a:solidFill>
                <a:srgbClr val="FFFF0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068058985"/>
              </p:ext>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083040" y="2413337"/>
            <a:ext cx="1880524" cy="830997"/>
          </a:xfrm>
          <a:prstGeom prst="rect">
            <a:avLst/>
          </a:prstGeom>
          <a:noFill/>
        </p:spPr>
        <p:txBody>
          <a:bodyPr wrap="square" rtlCol="1">
            <a:spAutoFit/>
          </a:bodyPr>
          <a:lstStyle/>
          <a:p>
            <a:r>
              <a:rPr lang="en-US" sz="1600" dirty="0"/>
              <a:t>Court’s ratification of the legal action</a:t>
            </a:r>
            <a:endParaRPr lang="he-IL" sz="1600" dirty="0"/>
          </a:p>
        </p:txBody>
      </p:sp>
      <p:sp>
        <p:nvSpPr>
          <p:cNvPr id="3" name="TextBox 2">
            <a:extLst>
              <a:ext uri="{FF2B5EF4-FFF2-40B4-BE49-F238E27FC236}">
                <a16:creationId xmlns:a16="http://schemas.microsoft.com/office/drawing/2014/main" id="{916C002B-F06E-BABA-3872-E303CAD86F64}"/>
              </a:ext>
            </a:extLst>
          </p:cNvPr>
          <p:cNvSpPr txBox="1"/>
          <p:nvPr/>
        </p:nvSpPr>
        <p:spPr>
          <a:xfrm>
            <a:off x="6547658" y="2997999"/>
            <a:ext cx="1880524" cy="1077218"/>
          </a:xfrm>
          <a:prstGeom prst="rect">
            <a:avLst/>
          </a:prstGeom>
          <a:noFill/>
        </p:spPr>
        <p:txBody>
          <a:bodyPr wrap="square" rtlCol="1">
            <a:spAutoFit/>
          </a:bodyPr>
          <a:lstStyle/>
          <a:p>
            <a:r>
              <a:rPr lang="en-US" sz="1600" dirty="0"/>
              <a:t>Execution of the legal action (payment or oath)</a:t>
            </a:r>
            <a:endParaRPr lang="he-IL" sz="1600" dirty="0"/>
          </a:p>
        </p:txBody>
      </p:sp>
    </p:spTree>
    <p:extLst>
      <p:ext uri="{BB962C8B-B14F-4D97-AF65-F5344CB8AC3E}">
        <p14:creationId xmlns:p14="http://schemas.microsoft.com/office/powerpoint/2010/main" val="160834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6FF3823-BBAD-4D28-B6DB-E416E2409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3">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E20F056-0FFD-4EE9-BDCB-8963C7F8B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8" name="Rectangle 17">
            <a:extLst>
              <a:ext uri="{FF2B5EF4-FFF2-40B4-BE49-F238E27FC236}">
                <a16:creationId xmlns:a16="http://schemas.microsoft.com/office/drawing/2014/main" id="{87507ED7-71D7-4B95-8D4F-7B3E18623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9525" cap="sq" cmpd="sng" algn="ctr">
            <a:noFill/>
            <a:prstDash val="solid"/>
            <a:miter lim="800000"/>
          </a:ln>
          <a:effectLst/>
        </p:spPr>
      </p:sp>
      <p:grpSp>
        <p:nvGrpSpPr>
          <p:cNvPr id="20" name="Group 19">
            <a:extLst>
              <a:ext uri="{FF2B5EF4-FFF2-40B4-BE49-F238E27FC236}">
                <a16:creationId xmlns:a16="http://schemas.microsoft.com/office/drawing/2014/main" id="{AA38E6D2-F0D9-4B69-ABEB-EB70412E8C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35880" y="1267730"/>
            <a:ext cx="1920240" cy="731520"/>
            <a:chOff x="4828372" y="1267730"/>
            <a:chExt cx="2227748" cy="731520"/>
          </a:xfrm>
        </p:grpSpPr>
        <p:sp>
          <p:nvSpPr>
            <p:cNvPr id="21" name="Rectangle 20">
              <a:extLst>
                <a:ext uri="{FF2B5EF4-FFF2-40B4-BE49-F238E27FC236}">
                  <a16:creationId xmlns:a16="http://schemas.microsoft.com/office/drawing/2014/main" id="{025EA075-7728-48F3-B18E-92389160D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22" name="Group 21">
              <a:extLst>
                <a:ext uri="{FF2B5EF4-FFF2-40B4-BE49-F238E27FC236}">
                  <a16:creationId xmlns:a16="http://schemas.microsoft.com/office/drawing/2014/main" id="{1115E6AD-1E2A-40FE-B424-56271D8A89F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23" name="Straight Connector 22">
                <a:extLst>
                  <a:ext uri="{FF2B5EF4-FFF2-40B4-BE49-F238E27FC236}">
                    <a16:creationId xmlns:a16="http://schemas.microsoft.com/office/drawing/2014/main" id="{D2CFBBA0-D70F-4068-8385-B020EA21AAB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963F62F-FFD6-43CD-BE0D-00770BB97C0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75688F4-0BFA-49D0-92B0-84CBE5508B0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grpSp>
      <p:sp>
        <p:nvSpPr>
          <p:cNvPr id="27" name="Rectangle 26">
            <a:extLst>
              <a:ext uri="{FF2B5EF4-FFF2-40B4-BE49-F238E27FC236}">
                <a16:creationId xmlns:a16="http://schemas.microsoft.com/office/drawing/2014/main" id="{7BB58C53-AF1A-4577-9FD9-2A6A3DDEA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9" name="Rectangle 28">
            <a:extLst>
              <a:ext uri="{FF2B5EF4-FFF2-40B4-BE49-F238E27FC236}">
                <a16:creationId xmlns:a16="http://schemas.microsoft.com/office/drawing/2014/main" id="{E5F7F7DE-2DAA-4260-B379-423DEC36F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6350" cap="sq" cmpd="sng" algn="ctr">
            <a:noFill/>
            <a:prstDash val="solid"/>
            <a:miter lim="800000"/>
          </a:ln>
          <a:effectLst/>
        </p:spPr>
      </p:sp>
      <p:sp>
        <p:nvSpPr>
          <p:cNvPr id="31" name="Rectangle 30">
            <a:extLst>
              <a:ext uri="{FF2B5EF4-FFF2-40B4-BE49-F238E27FC236}">
                <a16:creationId xmlns:a16="http://schemas.microsoft.com/office/drawing/2014/main" id="{3C0C984F-4779-40F8-A8DC-59DD7615B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3" name="Straight Connector 32">
            <a:extLst>
              <a:ext uri="{FF2B5EF4-FFF2-40B4-BE49-F238E27FC236}">
                <a16:creationId xmlns:a16="http://schemas.microsoft.com/office/drawing/2014/main" id="{57D5430C-DB52-4EA6-8319-C7AC4C1710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166ECFA-EC1E-4CD9-A9CC-1EBFE29AB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746FE2E-3188-4CA0-96F7-21A68D1B19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26" name="Picture 25" descr="A picture containing clock&#10;&#10;Description automatically generated">
            <a:extLst>
              <a:ext uri="{FF2B5EF4-FFF2-40B4-BE49-F238E27FC236}">
                <a16:creationId xmlns:a16="http://schemas.microsoft.com/office/drawing/2014/main" id="{71C52F48-E9C5-4BBB-91DB-E4B7C8C13B17}"/>
              </a:ext>
            </a:extLst>
          </p:cNvPr>
          <p:cNvPicPr>
            <a:picLocks noChangeAspect="1"/>
          </p:cNvPicPr>
          <p:nvPr/>
        </p:nvPicPr>
        <p:blipFill>
          <a:blip r:embed="rId4">
            <a:lum bright="70000" contrast="-70000"/>
          </a:blip>
          <a:stretch>
            <a:fillRect/>
          </a:stretch>
        </p:blipFill>
        <p:spPr>
          <a:xfrm>
            <a:off x="3448860" y="2534165"/>
            <a:ext cx="4499566" cy="2124259"/>
          </a:xfrm>
          <a:prstGeom prst="rect">
            <a:avLst/>
          </a:prstGeom>
        </p:spPr>
      </p:pic>
      <p:sp>
        <p:nvSpPr>
          <p:cNvPr id="2" name="מלבן 1"/>
          <p:cNvSpPr/>
          <p:nvPr/>
        </p:nvSpPr>
        <p:spPr>
          <a:xfrm>
            <a:off x="3772101" y="2966566"/>
            <a:ext cx="1363779" cy="1259456"/>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8290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497139" y="810465"/>
            <a:ext cx="5180442"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מסכת בבא מציעא דף לד</a:t>
            </a:r>
            <a:b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75178" y="374215"/>
            <a:ext cx="4281882" cy="6126101"/>
          </a:xfrm>
          <a:prstGeom prst="rect">
            <a:avLst/>
          </a:prstGeom>
        </p:spPr>
      </p:pic>
      <p:sp>
        <p:nvSpPr>
          <p:cNvPr id="7" name="מלבן 6"/>
          <p:cNvSpPr/>
          <p:nvPr/>
        </p:nvSpPr>
        <p:spPr>
          <a:xfrm>
            <a:off x="5435976" y="1566019"/>
            <a:ext cx="6096000" cy="4401205"/>
          </a:xfrm>
          <a:prstGeom prst="rect">
            <a:avLst/>
          </a:prstGeom>
        </p:spPr>
        <p:txBody>
          <a:bodyPr>
            <a:spAutoFit/>
          </a:bodyPr>
          <a:lstStyle/>
          <a:p>
            <a:pPr algn="r"/>
            <a:r>
              <a:rPr lang="he-IL" sz="2800" dirty="0"/>
              <a:t>פשיטא, אמר איני משלם וחזר ואמר הריני משלם - הא </a:t>
            </a:r>
            <a:r>
              <a:rPr lang="he-IL" sz="2800" dirty="0" err="1"/>
              <a:t>קאמר</a:t>
            </a:r>
            <a:r>
              <a:rPr lang="he-IL" sz="2800" dirty="0"/>
              <a:t> הריני משלם. </a:t>
            </a:r>
          </a:p>
          <a:p>
            <a:pPr algn="r"/>
            <a:endParaRPr lang="he-IL" sz="2800" dirty="0"/>
          </a:p>
          <a:p>
            <a:pPr algn="r"/>
            <a:r>
              <a:rPr lang="he-IL" sz="2800" dirty="0"/>
              <a:t>אלא אמר הריני משלם, וחזר ואמר איני משלם, מאי? </a:t>
            </a:r>
          </a:p>
          <a:p>
            <a:pPr algn="r"/>
            <a:endParaRPr lang="he-IL" sz="2800" dirty="0"/>
          </a:p>
          <a:p>
            <a:pPr algn="r"/>
            <a:r>
              <a:rPr lang="he-IL" sz="2800" dirty="0"/>
              <a:t>מי </a:t>
            </a:r>
            <a:r>
              <a:rPr lang="he-IL" sz="2800" dirty="0" err="1"/>
              <a:t>אמרינן</a:t>
            </a:r>
            <a:r>
              <a:rPr lang="he-IL" sz="2800" dirty="0"/>
              <a:t>: </a:t>
            </a:r>
          </a:p>
          <a:p>
            <a:pPr algn="r"/>
            <a:r>
              <a:rPr lang="he-IL" sz="2800" dirty="0"/>
              <a:t>מהדר </a:t>
            </a:r>
            <a:r>
              <a:rPr lang="he-IL" sz="2800" dirty="0" err="1"/>
              <a:t>קא</a:t>
            </a:r>
            <a:r>
              <a:rPr lang="he-IL" sz="2800" dirty="0"/>
              <a:t> הדר ביה, </a:t>
            </a:r>
          </a:p>
          <a:p>
            <a:pPr algn="r"/>
            <a:r>
              <a:rPr lang="he-IL" sz="2800" dirty="0"/>
              <a:t>או </a:t>
            </a:r>
            <a:r>
              <a:rPr lang="he-IL" sz="2800" dirty="0" err="1"/>
              <a:t>דלמא</a:t>
            </a:r>
            <a:r>
              <a:rPr lang="he-IL" sz="2800" dirty="0"/>
              <a:t> </a:t>
            </a:r>
            <a:r>
              <a:rPr lang="he-IL" sz="2800" dirty="0" err="1"/>
              <a:t>במלתיה</a:t>
            </a:r>
            <a:r>
              <a:rPr lang="he-IL" sz="2800" dirty="0"/>
              <a:t> </a:t>
            </a:r>
            <a:r>
              <a:rPr lang="he-IL" sz="2800" dirty="0" err="1"/>
              <a:t>קאי</a:t>
            </a:r>
            <a:r>
              <a:rPr lang="he-IL" sz="2800" dirty="0"/>
              <a:t>, ודחויי הוא </a:t>
            </a:r>
            <a:r>
              <a:rPr lang="he-IL" sz="2800" dirty="0" err="1"/>
              <a:t>דקא</a:t>
            </a:r>
            <a:r>
              <a:rPr lang="he-IL" sz="2800" dirty="0"/>
              <a:t> מדחי ליה?     </a:t>
            </a:r>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4" name="מלבן 3"/>
          <p:cNvSpPr/>
          <p:nvPr/>
        </p:nvSpPr>
        <p:spPr>
          <a:xfrm>
            <a:off x="5207000" y="1919962"/>
            <a:ext cx="6096000" cy="1077218"/>
          </a:xfrm>
          <a:prstGeom prst="rect">
            <a:avLst/>
          </a:prstGeom>
        </p:spPr>
        <p:txBody>
          <a:bodyPr>
            <a:spAutoFit/>
          </a:bodyPr>
          <a:lstStyle/>
          <a:p>
            <a:pPr algn="r"/>
            <a:endParaRPr lang="he-IL" sz="2400" dirty="0"/>
          </a:p>
          <a:p>
            <a:pPr algn="r"/>
            <a:endParaRPr lang="he-IL" sz="2000" dirty="0"/>
          </a:p>
          <a:p>
            <a:pPr algn="r"/>
            <a:endParaRPr lang="he-IL" sz="2000" dirty="0"/>
          </a:p>
        </p:txBody>
      </p:sp>
      <p:sp>
        <p:nvSpPr>
          <p:cNvPr id="13" name="הסבר חץ ימינה 12"/>
          <p:cNvSpPr/>
          <p:nvPr/>
        </p:nvSpPr>
        <p:spPr>
          <a:xfrm>
            <a:off x="775855" y="490592"/>
            <a:ext cx="4252004" cy="589727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en-US" sz="1500" dirty="0"/>
              <a:t>A s</a:t>
            </a:r>
            <a:r>
              <a:rPr lang="en-US" sz="1500" i="1" dirty="0"/>
              <a:t>homer </a:t>
            </a:r>
            <a:r>
              <a:rPr lang="en-US" sz="1500" i="1" dirty="0" err="1"/>
              <a:t>chinam</a:t>
            </a:r>
            <a:r>
              <a:rPr lang="en-US" sz="1500" i="1" dirty="0"/>
              <a:t>:</a:t>
            </a:r>
            <a:r>
              <a:rPr lang="en-US" sz="1500" dirty="0"/>
              <a:t> must compensate the owner in a case of negligence</a:t>
            </a:r>
          </a:p>
          <a:p>
            <a:pPr algn="ctr" rtl="1"/>
            <a:r>
              <a:rPr lang="en-US" sz="1500" dirty="0"/>
              <a:t>In a case of loss or theft, must swear that he was not negligent, and is then exempt from payment</a:t>
            </a:r>
          </a:p>
          <a:p>
            <a:pPr algn="ctr" rtl="1"/>
            <a:endParaRPr lang="en-US" sz="1500" dirty="0"/>
          </a:p>
          <a:p>
            <a:pPr algn="ctr" rtl="1"/>
            <a:r>
              <a:rPr lang="en-US" sz="1500" dirty="0"/>
              <a:t>The </a:t>
            </a:r>
            <a:r>
              <a:rPr lang="en-US" sz="1500" i="1" dirty="0"/>
              <a:t>shomer </a:t>
            </a:r>
            <a:r>
              <a:rPr lang="en-US" sz="1500" i="1" dirty="0" err="1"/>
              <a:t>chinam</a:t>
            </a:r>
            <a:r>
              <a:rPr lang="en-US" sz="1500" dirty="0"/>
              <a:t> has the option to </a:t>
            </a:r>
            <a:r>
              <a:rPr lang="en-US" sz="1500" b="1" dirty="0">
                <a:solidFill>
                  <a:srgbClr val="FFFF00"/>
                </a:solidFill>
              </a:rPr>
              <a:t>choose to pay instead, </a:t>
            </a:r>
            <a:r>
              <a:rPr lang="en-US" sz="1500" dirty="0"/>
              <a:t>and is thereby exempt from the oath</a:t>
            </a:r>
          </a:p>
          <a:p>
            <a:pPr algn="ctr" rtl="1"/>
            <a:endParaRPr lang="en-US" sz="1500" dirty="0"/>
          </a:p>
          <a:p>
            <a:pPr algn="ctr" rtl="1"/>
            <a:r>
              <a:rPr lang="en-US" sz="1500" dirty="0"/>
              <a:t>When the </a:t>
            </a:r>
            <a:r>
              <a:rPr lang="en-US" sz="1500" i="1" dirty="0"/>
              <a:t>shomer </a:t>
            </a:r>
            <a:r>
              <a:rPr lang="en-US" sz="1500" i="1" dirty="0" err="1"/>
              <a:t>chinam</a:t>
            </a:r>
            <a:r>
              <a:rPr lang="en-US" sz="1500" dirty="0"/>
              <a:t> has chosen to pay rather than take the oath and then the thief is ultimately found, the thief pays back not the owner but the </a:t>
            </a:r>
            <a:r>
              <a:rPr lang="en-US" sz="1500" i="1" dirty="0"/>
              <a:t>shomer </a:t>
            </a:r>
            <a:r>
              <a:rPr lang="en-US" sz="1500" i="1" dirty="0" err="1"/>
              <a:t>chinam</a:t>
            </a:r>
            <a:r>
              <a:rPr lang="en-US" sz="1500" dirty="0"/>
              <a:t> (both the value of the object and the fine of </a:t>
            </a:r>
            <a:r>
              <a:rPr lang="en-US" sz="1500" i="1" dirty="0" err="1"/>
              <a:t>kefel</a:t>
            </a:r>
            <a:r>
              <a:rPr lang="en-US" sz="1500" dirty="0"/>
              <a:t>)</a:t>
            </a:r>
            <a:endParaRPr lang="he-IL" sz="1500" dirty="0"/>
          </a:p>
        </p:txBody>
      </p:sp>
    </p:spTree>
    <p:extLst>
      <p:ext uri="{BB962C8B-B14F-4D97-AF65-F5344CB8AC3E}">
        <p14:creationId xmlns:p14="http://schemas.microsoft.com/office/powerpoint/2010/main" val="338380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947769" y="1164872"/>
            <a:ext cx="5063362" cy="24158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תוד"ה</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"וחזר ואמר"</a:t>
            </a:r>
            <a:b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73330" y="382384"/>
            <a:ext cx="4260843" cy="6096001"/>
          </a:xfrm>
          <a:prstGeom prst="rect">
            <a:avLst/>
          </a:prstGeom>
        </p:spPr>
      </p:pic>
      <p:sp>
        <p:nvSpPr>
          <p:cNvPr id="7" name="מלבן 6"/>
          <p:cNvSpPr/>
          <p:nvPr/>
        </p:nvSpPr>
        <p:spPr>
          <a:xfrm>
            <a:off x="5207000" y="1355031"/>
            <a:ext cx="6096000" cy="5324535"/>
          </a:xfrm>
          <a:prstGeom prst="rect">
            <a:avLst/>
          </a:prstGeom>
        </p:spPr>
        <p:txBody>
          <a:bodyPr>
            <a:spAutoFit/>
          </a:bodyPr>
          <a:lstStyle/>
          <a:p>
            <a:pPr algn="r"/>
            <a:r>
              <a:rPr lang="he-IL" sz="2200" dirty="0"/>
              <a:t>מכאן מוכיח ר"ת </a:t>
            </a:r>
            <a:r>
              <a:rPr lang="he-IL" sz="2200" dirty="0" err="1"/>
              <a:t>דאם</a:t>
            </a:r>
            <a:r>
              <a:rPr lang="he-IL" sz="2200" dirty="0"/>
              <a:t> אמר לחברו השבע וטול קודם שנשבע יכול לחזור בו ולומר אשבע ולא אשלם </a:t>
            </a:r>
          </a:p>
          <a:p>
            <a:pPr algn="r"/>
            <a:endParaRPr lang="he-IL" sz="2200" dirty="0"/>
          </a:p>
          <a:p>
            <a:pPr algn="r"/>
            <a:r>
              <a:rPr lang="he-IL" sz="2200" dirty="0"/>
              <a:t>ובפרק יש </a:t>
            </a:r>
            <a:r>
              <a:rPr lang="he-IL" sz="2200" dirty="0" err="1"/>
              <a:t>נוחלין</a:t>
            </a:r>
            <a:r>
              <a:rPr lang="he-IL" sz="2200" dirty="0"/>
              <a:t> (ב"ב דף </a:t>
            </a:r>
            <a:r>
              <a:rPr lang="he-IL" sz="2200" dirty="0" err="1"/>
              <a:t>קכח</a:t>
            </a:r>
            <a:r>
              <a:rPr lang="he-IL" sz="2200" dirty="0"/>
              <a:t>. ושם) </a:t>
            </a:r>
            <a:r>
              <a:rPr lang="he-IL" sz="2200" dirty="0" err="1"/>
              <a:t>דאמר</a:t>
            </a:r>
            <a:r>
              <a:rPr lang="he-IL" sz="2200" dirty="0"/>
              <a:t> "עבדי גנבת והלה אומר אתה מכרתו לי רצונך השבע וטול ונשבע אינו יכול לחזור בו" לא גרס נשבע בלא </a:t>
            </a:r>
            <a:r>
              <a:rPr lang="he-IL" sz="2200" dirty="0" err="1"/>
              <a:t>וא"ו</a:t>
            </a:r>
            <a:r>
              <a:rPr lang="he-IL" sz="2200" dirty="0"/>
              <a:t> </a:t>
            </a:r>
            <a:r>
              <a:rPr lang="he-IL" sz="2200" dirty="0" err="1"/>
              <a:t>דמשמע</a:t>
            </a:r>
            <a:r>
              <a:rPr lang="he-IL" sz="2200" dirty="0"/>
              <a:t> </a:t>
            </a:r>
            <a:r>
              <a:rPr lang="he-IL" sz="2200" dirty="0" err="1"/>
              <a:t>שבע"כ</a:t>
            </a:r>
            <a:r>
              <a:rPr lang="he-IL" sz="2200" dirty="0"/>
              <a:t> ישבע </a:t>
            </a:r>
          </a:p>
          <a:p>
            <a:pPr algn="r"/>
            <a:endParaRPr lang="he-IL" sz="2200" dirty="0"/>
          </a:p>
          <a:p>
            <a:pPr algn="r"/>
            <a:r>
              <a:rPr lang="he-IL" sz="2200" dirty="0"/>
              <a:t>ובריש שבועת הדיינים (שבועות דף לט. ושם ד"ה אם) </a:t>
            </a:r>
            <a:r>
              <a:rPr lang="he-IL" sz="2200" dirty="0" err="1"/>
              <a:t>דאמר</a:t>
            </a:r>
            <a:r>
              <a:rPr lang="he-IL" sz="2200" dirty="0"/>
              <a:t> "אם אמר איני נשבע </a:t>
            </a:r>
            <a:r>
              <a:rPr lang="he-IL" sz="2200" dirty="0" err="1"/>
              <a:t>פוטרין</a:t>
            </a:r>
            <a:r>
              <a:rPr lang="he-IL" sz="2200" dirty="0"/>
              <a:t> אותו מיד" לא </a:t>
            </a:r>
            <a:r>
              <a:rPr lang="he-IL" sz="2200" dirty="0" err="1"/>
              <a:t>כפרש"י</a:t>
            </a:r>
            <a:r>
              <a:rPr lang="he-IL" sz="2200" dirty="0"/>
              <a:t> </a:t>
            </a:r>
            <a:r>
              <a:rPr lang="he-IL" sz="2200" dirty="0" err="1"/>
              <a:t>שפוטרין</a:t>
            </a:r>
            <a:r>
              <a:rPr lang="he-IL" sz="2200" dirty="0"/>
              <a:t> אותו לפי שאינו יכול לחזור בו אלא יש לומר </a:t>
            </a:r>
            <a:r>
              <a:rPr lang="he-IL" sz="2200" dirty="0" err="1"/>
              <a:t>מסלקין</a:t>
            </a:r>
            <a:r>
              <a:rPr lang="he-IL" sz="2200" dirty="0"/>
              <a:t> אותו </a:t>
            </a:r>
            <a:r>
              <a:rPr lang="he-IL" sz="2200" dirty="0" err="1"/>
              <a:t>מב"ד</a:t>
            </a:r>
            <a:r>
              <a:rPr lang="he-IL" sz="2200" dirty="0"/>
              <a:t> כדי שיתבייש לחזור ולומר אשבע </a:t>
            </a:r>
          </a:p>
          <a:p>
            <a:pPr algn="r"/>
            <a:endParaRPr lang="he-IL" dirty="0"/>
          </a:p>
          <a:p>
            <a:pPr algn="r"/>
            <a:endParaRPr lang="he-IL" dirty="0"/>
          </a:p>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4" name="מלבן 3"/>
          <p:cNvSpPr/>
          <p:nvPr/>
        </p:nvSpPr>
        <p:spPr>
          <a:xfrm>
            <a:off x="5207000" y="1919962"/>
            <a:ext cx="6096000" cy="1077218"/>
          </a:xfrm>
          <a:prstGeom prst="rect">
            <a:avLst/>
          </a:prstGeom>
        </p:spPr>
        <p:txBody>
          <a:bodyPr>
            <a:spAutoFit/>
          </a:bodyPr>
          <a:lstStyle/>
          <a:p>
            <a:pPr algn="r"/>
            <a:endParaRPr lang="he-IL" sz="2400" dirty="0"/>
          </a:p>
          <a:p>
            <a:pPr algn="r"/>
            <a:endParaRPr lang="he-IL" sz="2000" dirty="0"/>
          </a:p>
          <a:p>
            <a:pPr algn="r"/>
            <a:endParaRPr lang="he-IL" sz="2000" dirty="0"/>
          </a:p>
        </p:txBody>
      </p:sp>
      <p:sp>
        <p:nvSpPr>
          <p:cNvPr id="3" name="הסבר חץ ימינה 2"/>
          <p:cNvSpPr/>
          <p:nvPr/>
        </p:nvSpPr>
        <p:spPr>
          <a:xfrm>
            <a:off x="1001220" y="984718"/>
            <a:ext cx="4091292" cy="495098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err="1">
                <a:solidFill>
                  <a:srgbClr val="FFFF00"/>
                </a:solidFill>
              </a:rPr>
              <a:t>Rabbeinu</a:t>
            </a:r>
            <a:r>
              <a:rPr lang="en-US" sz="2800" b="1" dirty="0">
                <a:solidFill>
                  <a:srgbClr val="FFFF00"/>
                </a:solidFill>
              </a:rPr>
              <a:t> Tam’s Position:</a:t>
            </a:r>
          </a:p>
          <a:p>
            <a:pPr algn="ctr"/>
            <a:endParaRPr lang="en-US" sz="2800" dirty="0">
              <a:solidFill>
                <a:srgbClr val="FFFF00"/>
              </a:solidFill>
            </a:endParaRPr>
          </a:p>
          <a:p>
            <a:pPr algn="ctr"/>
            <a:r>
              <a:rPr lang="he-IL" sz="2800" dirty="0">
                <a:solidFill>
                  <a:schemeClr val="tx1"/>
                </a:solidFill>
              </a:rPr>
              <a:t> </a:t>
            </a:r>
            <a:r>
              <a:rPr lang="en-US" sz="2400" dirty="0">
                <a:solidFill>
                  <a:schemeClr val="tx1"/>
                </a:solidFill>
              </a:rPr>
              <a:t>Voluntary obligation takes effect only once the verdict has been carried out</a:t>
            </a:r>
            <a:r>
              <a:rPr lang="he-IL" sz="2400" dirty="0">
                <a:solidFill>
                  <a:schemeClr val="tx1"/>
                </a:solidFill>
              </a:rPr>
              <a:t> </a:t>
            </a:r>
            <a:r>
              <a:rPr lang="en-US" sz="2400" dirty="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26075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72053" y="550906"/>
            <a:ext cx="10058400" cy="5582756"/>
          </a:xfrm>
        </p:spPr>
        <p:txBody>
          <a:bodyPr>
            <a:normAutofit/>
          </a:bodyPr>
          <a:lstStyle/>
          <a:p>
            <a:pPr algn="just" rtl="1"/>
            <a:endParaRPr lang="he-IL" dirty="0"/>
          </a:p>
          <a:p>
            <a:pPr algn="just" rtl="1"/>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val="2371174288"/>
              </p:ext>
            </p:extLst>
          </p:nvPr>
        </p:nvGraphicFramePr>
        <p:xfrm>
          <a:off x="1136070" y="683492"/>
          <a:ext cx="9978966" cy="5502112"/>
        </p:xfrm>
        <a:graphic>
          <a:graphicData uri="http://schemas.openxmlformats.org/drawingml/2006/table">
            <a:tbl>
              <a:tblPr rtl="1" firstRow="1" bandRow="1">
                <a:tableStyleId>{5C22544A-7EE6-4342-B048-85BDC9FD1C3A}</a:tableStyleId>
              </a:tblPr>
              <a:tblGrid>
                <a:gridCol w="3957886">
                  <a:extLst>
                    <a:ext uri="{9D8B030D-6E8A-4147-A177-3AD203B41FA5}">
                      <a16:colId xmlns:a16="http://schemas.microsoft.com/office/drawing/2014/main" val="525235340"/>
                    </a:ext>
                  </a:extLst>
                </a:gridCol>
                <a:gridCol w="3167806">
                  <a:extLst>
                    <a:ext uri="{9D8B030D-6E8A-4147-A177-3AD203B41FA5}">
                      <a16:colId xmlns:a16="http://schemas.microsoft.com/office/drawing/2014/main" val="498982985"/>
                    </a:ext>
                  </a:extLst>
                </a:gridCol>
                <a:gridCol w="2853274">
                  <a:extLst>
                    <a:ext uri="{9D8B030D-6E8A-4147-A177-3AD203B41FA5}">
                      <a16:colId xmlns:a16="http://schemas.microsoft.com/office/drawing/2014/main" val="1226938910"/>
                    </a:ext>
                  </a:extLst>
                </a:gridCol>
              </a:tblGrid>
              <a:tr h="533872">
                <a:tc>
                  <a:txBody>
                    <a:bodyPr/>
                    <a:lstStyle/>
                    <a:p>
                      <a:pPr algn="l" rtl="1"/>
                      <a:r>
                        <a:rPr lang="en-US" dirty="0" err="1"/>
                        <a:t>Rabbeinu</a:t>
                      </a:r>
                      <a:r>
                        <a:rPr lang="en-US" dirty="0"/>
                        <a:t> Tam</a:t>
                      </a:r>
                      <a:endParaRPr lang="he-IL" dirty="0"/>
                    </a:p>
                  </a:txBody>
                  <a:tcPr/>
                </a:tc>
                <a:tc>
                  <a:txBody>
                    <a:bodyPr/>
                    <a:lstStyle/>
                    <a:p>
                      <a:pPr algn="l" rtl="1"/>
                      <a:r>
                        <a:rPr lang="en-US" dirty="0"/>
                        <a:t>Rashi</a:t>
                      </a:r>
                      <a:endParaRPr lang="he-IL" dirty="0"/>
                    </a:p>
                  </a:txBody>
                  <a:tcPr/>
                </a:tc>
                <a:tc>
                  <a:txBody>
                    <a:bodyPr/>
                    <a:lstStyle/>
                    <a:p>
                      <a:pPr algn="l" rtl="1"/>
                      <a:r>
                        <a:rPr lang="en-US" dirty="0"/>
                        <a:t>Case</a:t>
                      </a:r>
                      <a:endParaRPr lang="he-IL" dirty="0"/>
                    </a:p>
                  </a:txBody>
                  <a:tcPr/>
                </a:tc>
                <a:extLst>
                  <a:ext uri="{0D108BD9-81ED-4DB2-BD59-A6C34878D82A}">
                    <a16:rowId xmlns:a16="http://schemas.microsoft.com/office/drawing/2014/main" val="4041761641"/>
                  </a:ext>
                </a:extLst>
              </a:tr>
              <a:tr h="1017811">
                <a:tc>
                  <a:txBody>
                    <a:bodyPr/>
                    <a:lstStyle/>
                    <a:p>
                      <a:pPr algn="l" rtl="1"/>
                      <a:r>
                        <a:rPr lang="en-US" sz="1600" dirty="0"/>
                        <a:t>He can renege until he has actually paid. That’s why the </a:t>
                      </a:r>
                      <a:r>
                        <a:rPr lang="en-US" sz="1600" i="1" dirty="0" err="1"/>
                        <a:t>sugya</a:t>
                      </a:r>
                      <a:r>
                        <a:rPr lang="en-US" sz="1600" i="0" dirty="0"/>
                        <a:t> offered the </a:t>
                      </a:r>
                      <a:r>
                        <a:rPr lang="en-US" sz="1600" i="1" dirty="0" err="1"/>
                        <a:t>hava</a:t>
                      </a:r>
                      <a:r>
                        <a:rPr lang="en-US" sz="1600" i="1" dirty="0"/>
                        <a:t> </a:t>
                      </a:r>
                      <a:r>
                        <a:rPr lang="en-US" sz="1600" i="1" dirty="0" err="1"/>
                        <a:t>amina</a:t>
                      </a:r>
                      <a:r>
                        <a:rPr lang="en-US" sz="1600" i="0" dirty="0"/>
                        <a:t> that he would renege and not pay</a:t>
                      </a:r>
                      <a:endParaRPr lang="he-IL" sz="1600" dirty="0"/>
                    </a:p>
                  </a:txBody>
                  <a:tcPr/>
                </a:tc>
                <a:tc>
                  <a:txBody>
                    <a:bodyPr/>
                    <a:lstStyle/>
                    <a:p>
                      <a:pPr algn="l" rtl="1"/>
                      <a:endParaRPr lang="he-IL" sz="1600" dirty="0"/>
                    </a:p>
                  </a:txBody>
                  <a:tcPr/>
                </a:tc>
                <a:tc>
                  <a:txBody>
                    <a:bodyPr/>
                    <a:lstStyle/>
                    <a:p>
                      <a:pPr algn="l" rtl="1"/>
                      <a:r>
                        <a:rPr lang="en-US" sz="1600" b="1" dirty="0" err="1"/>
                        <a:t>Bava</a:t>
                      </a:r>
                      <a:r>
                        <a:rPr lang="en-US" sz="1600" b="1" dirty="0"/>
                        <a:t> </a:t>
                      </a:r>
                      <a:r>
                        <a:rPr lang="en-US" sz="1600" b="1" dirty="0" err="1"/>
                        <a:t>Metzia</a:t>
                      </a:r>
                      <a:r>
                        <a:rPr lang="en-US" sz="1600" b="1" dirty="0"/>
                        <a:t> 34b</a:t>
                      </a:r>
                      <a:r>
                        <a:rPr lang="en-US" sz="1600" dirty="0"/>
                        <a:t>: a </a:t>
                      </a:r>
                      <a:r>
                        <a:rPr lang="en-US" sz="1600" i="1" dirty="0"/>
                        <a:t>shomer </a:t>
                      </a:r>
                      <a:r>
                        <a:rPr lang="en-US" sz="1600" i="1" dirty="0" err="1"/>
                        <a:t>chinam</a:t>
                      </a:r>
                      <a:r>
                        <a:rPr lang="en-US" sz="1600" i="0" dirty="0"/>
                        <a:t> offers to pay in a case of theft or loss rather than take an oath</a:t>
                      </a:r>
                      <a:endParaRPr lang="he-IL" sz="1600" dirty="0"/>
                    </a:p>
                  </a:txBody>
                  <a:tcPr/>
                </a:tc>
                <a:extLst>
                  <a:ext uri="{0D108BD9-81ED-4DB2-BD59-A6C34878D82A}">
                    <a16:rowId xmlns:a16="http://schemas.microsoft.com/office/drawing/2014/main" val="4029079536"/>
                  </a:ext>
                </a:extLst>
              </a:tr>
              <a:tr h="1744819">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600" dirty="0"/>
                        <a:t>He can renege until the plaintiff has actually taken his oath. This is why he holds that the </a:t>
                      </a:r>
                      <a:r>
                        <a:rPr lang="en-US" sz="1600" dirty="0" err="1"/>
                        <a:t>sugya</a:t>
                      </a:r>
                      <a:r>
                        <a:rPr lang="en-US" sz="1600" dirty="0"/>
                        <a:t> says “</a:t>
                      </a:r>
                      <a:r>
                        <a:rPr lang="en-US" sz="1600" b="1" dirty="0"/>
                        <a:t>and if </a:t>
                      </a:r>
                      <a:r>
                        <a:rPr lang="en-US" sz="1600" b="0" dirty="0"/>
                        <a:t>he swears, </a:t>
                      </a:r>
                      <a:r>
                        <a:rPr lang="en-US" sz="1600" b="1" dirty="0"/>
                        <a:t>then </a:t>
                      </a:r>
                      <a:r>
                        <a:rPr lang="en-US" sz="1600" b="0" dirty="0"/>
                        <a:t>he cannot renege”: he loses the opportunity to renege only after taking the oath</a:t>
                      </a:r>
                      <a:endParaRPr lang="he-IL" sz="1600" dirty="0"/>
                    </a:p>
                    <a:p>
                      <a:pPr algn="r" rtl="1"/>
                      <a:endParaRPr lang="he-IL" dirty="0"/>
                    </a:p>
                  </a:txBody>
                  <a:tcPr/>
                </a:tc>
                <a:tc>
                  <a:txBody>
                    <a:bodyPr/>
                    <a:lstStyle/>
                    <a:p>
                      <a:pPr algn="l" rtl="1"/>
                      <a:endParaRPr lang="he-IL" sz="1600" dirty="0"/>
                    </a:p>
                  </a:txBody>
                  <a:tcPr/>
                </a:tc>
                <a:tc>
                  <a:txBody>
                    <a:bodyPr/>
                    <a:lstStyle/>
                    <a:p>
                      <a:pPr algn="l" rtl="1"/>
                      <a:r>
                        <a:rPr lang="en-US" sz="1600" b="1" dirty="0" err="1"/>
                        <a:t>Bava</a:t>
                      </a:r>
                      <a:r>
                        <a:rPr lang="en-US" sz="1600" b="1" dirty="0"/>
                        <a:t> Batra 128b</a:t>
                      </a:r>
                      <a:r>
                        <a:rPr lang="en-US" sz="1600" dirty="0"/>
                        <a:t>: a defendant, against whom no evidence has been given, offers to pay on the condition that the plaintiff takes an oath </a:t>
                      </a:r>
                      <a:endParaRPr lang="he-IL" sz="1400" dirty="0"/>
                    </a:p>
                  </a:txBody>
                  <a:tcPr/>
                </a:tc>
                <a:extLst>
                  <a:ext uri="{0D108BD9-81ED-4DB2-BD59-A6C34878D82A}">
                    <a16:rowId xmlns:a16="http://schemas.microsoft.com/office/drawing/2014/main" val="3313453532"/>
                  </a:ext>
                </a:extLst>
              </a:tr>
              <a:tr h="1977461">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600" dirty="0"/>
                        <a:t>He can renege as long as he has not actually paid. Therefore the </a:t>
                      </a:r>
                      <a:r>
                        <a:rPr lang="en-US" sz="1600" i="1" dirty="0" err="1"/>
                        <a:t>sugya</a:t>
                      </a:r>
                      <a:r>
                        <a:rPr lang="en-US" sz="1600" i="1" dirty="0"/>
                        <a:t> </a:t>
                      </a:r>
                      <a:r>
                        <a:rPr lang="en-US" sz="1600" i="0" dirty="0"/>
                        <a:t>suggests removing him from court – so that he won’t return, even though he theoretically could do so</a:t>
                      </a:r>
                      <a:endParaRPr lang="he-IL" sz="1600" dirty="0"/>
                    </a:p>
                    <a:p>
                      <a:pPr algn="r" rtl="1"/>
                      <a:endParaRPr lang="he-IL" dirty="0"/>
                    </a:p>
                  </a:txBody>
                  <a:tcPr/>
                </a:tc>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600" dirty="0"/>
                        <a:t>He cannot renege from the moment he has obligated himself. Therefore, the </a:t>
                      </a:r>
                      <a:r>
                        <a:rPr lang="en-US" sz="1600" i="1" dirty="0" err="1"/>
                        <a:t>sugya</a:t>
                      </a:r>
                      <a:r>
                        <a:rPr lang="en-US" sz="1600" i="0" dirty="0"/>
                        <a:t> says that we remove him from court – the conversation is over, and there is no way to re-open it</a:t>
                      </a:r>
                      <a:endParaRPr lang="he-IL" sz="1600" dirty="0"/>
                    </a:p>
                    <a:p>
                      <a:pPr algn="r" rtl="1"/>
                      <a:endParaRPr lang="he-IL" dirty="0"/>
                    </a:p>
                  </a:txBody>
                  <a:tcPr/>
                </a:tc>
                <a:tc>
                  <a:txBody>
                    <a:bodyPr/>
                    <a:lstStyle/>
                    <a:p>
                      <a:pPr algn="l" rtl="1"/>
                      <a:r>
                        <a:rPr lang="en-US" sz="1600" b="1" dirty="0" err="1"/>
                        <a:t>Shevuot</a:t>
                      </a:r>
                      <a:r>
                        <a:rPr lang="en-US" sz="1600" b="1" dirty="0"/>
                        <a:t> 39b: </a:t>
                      </a:r>
                      <a:r>
                        <a:rPr lang="en-US" sz="1600" dirty="0"/>
                        <a:t>someone who confesses to part of a claim (</a:t>
                      </a:r>
                      <a:r>
                        <a:rPr lang="en-US" sz="1600" i="1" dirty="0"/>
                        <a:t>“</a:t>
                      </a:r>
                      <a:r>
                        <a:rPr lang="en-US" sz="1600" i="1" dirty="0" err="1"/>
                        <a:t>modeh</a:t>
                      </a:r>
                      <a:r>
                        <a:rPr lang="en-US" sz="1600" i="1" dirty="0"/>
                        <a:t> </a:t>
                      </a:r>
                      <a:r>
                        <a:rPr lang="en-US" sz="1600" i="1" dirty="0" err="1"/>
                        <a:t>b’miktzat</a:t>
                      </a:r>
                      <a:r>
                        <a:rPr lang="en-US" sz="1600" i="1" dirty="0"/>
                        <a:t>”</a:t>
                      </a:r>
                      <a:r>
                        <a:rPr lang="en-US" sz="1600" i="0" dirty="0"/>
                        <a:t>) offers to pay the entirety of the claim rather than take an oath</a:t>
                      </a:r>
                      <a:endParaRPr lang="he-IL" sz="1600" dirty="0"/>
                    </a:p>
                  </a:txBody>
                  <a:tcPr/>
                </a:tc>
                <a:extLst>
                  <a:ext uri="{0D108BD9-81ED-4DB2-BD59-A6C34878D82A}">
                    <a16:rowId xmlns:a16="http://schemas.microsoft.com/office/drawing/2014/main" val="277713637"/>
                  </a:ext>
                </a:extLst>
              </a:tr>
            </a:tbl>
          </a:graphicData>
        </a:graphic>
      </p:graphicFrame>
    </p:spTree>
    <p:extLst>
      <p:ext uri="{BB962C8B-B14F-4D97-AF65-F5344CB8AC3E}">
        <p14:creationId xmlns:p14="http://schemas.microsoft.com/office/powerpoint/2010/main" val="55563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757028" y="1113444"/>
            <a:ext cx="5063362" cy="24158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המשך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תוד"ה</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"וחזר ואמר" </a:t>
            </a:r>
            <a:b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378871" y="393777"/>
            <a:ext cx="4249009" cy="6079068"/>
          </a:xfrm>
          <a:prstGeom prst="rect">
            <a:avLst/>
          </a:prstGeom>
        </p:spPr>
      </p:pic>
      <p:sp>
        <p:nvSpPr>
          <p:cNvPr id="7" name="מלבן 6"/>
          <p:cNvSpPr/>
          <p:nvPr/>
        </p:nvSpPr>
        <p:spPr>
          <a:xfrm>
            <a:off x="5207000" y="1355031"/>
            <a:ext cx="6096000" cy="5940088"/>
          </a:xfrm>
          <a:prstGeom prst="rect">
            <a:avLst/>
          </a:prstGeom>
        </p:spPr>
        <p:txBody>
          <a:bodyPr>
            <a:spAutoFit/>
          </a:bodyPr>
          <a:lstStyle/>
          <a:p>
            <a:pPr algn="r"/>
            <a:r>
              <a:rPr lang="he-IL" sz="2000" dirty="0"/>
              <a:t>מיהו שוב פירש ר"ת בתשובה אחת </a:t>
            </a:r>
            <a:r>
              <a:rPr lang="he-IL" sz="2000" dirty="0" err="1"/>
              <a:t>דשפיר</a:t>
            </a:r>
            <a:r>
              <a:rPr lang="he-IL" sz="2000" dirty="0"/>
              <a:t> </a:t>
            </a:r>
            <a:r>
              <a:rPr lang="he-IL" sz="2000" dirty="0" err="1"/>
              <a:t>גרסינן</a:t>
            </a:r>
            <a:r>
              <a:rPr lang="he-IL" sz="2000" dirty="0"/>
              <a:t> נשבע בלא </a:t>
            </a:r>
            <a:r>
              <a:rPr lang="he-IL" sz="2000" dirty="0" err="1"/>
              <a:t>וא"ו</a:t>
            </a:r>
            <a:r>
              <a:rPr lang="he-IL" sz="2000" dirty="0"/>
              <a:t> וישבע </a:t>
            </a:r>
            <a:r>
              <a:rPr lang="he-IL" sz="2000" dirty="0" err="1"/>
              <a:t>בע"כ</a:t>
            </a:r>
            <a:r>
              <a:rPr lang="he-IL" sz="2000" dirty="0"/>
              <a:t> </a:t>
            </a:r>
          </a:p>
          <a:p>
            <a:pPr algn="r"/>
            <a:endParaRPr lang="he-IL" sz="2000" dirty="0"/>
          </a:p>
          <a:p>
            <a:pPr algn="r"/>
            <a:r>
              <a:rPr lang="he-IL" sz="2000" dirty="0"/>
              <a:t>והא </a:t>
            </a:r>
            <a:r>
              <a:rPr lang="he-IL" sz="2000" dirty="0" err="1"/>
              <a:t>דאמרינן</a:t>
            </a:r>
            <a:r>
              <a:rPr lang="he-IL" sz="2000" dirty="0"/>
              <a:t> בפרק זה בורר (סנהדרין דף כד. ושם: ד"ה שלח) גבי "נאמן עלי אבא ואביך מחלוקת לאחר גמר דין אבל קודם גמר דין דברי </a:t>
            </a:r>
            <a:r>
              <a:rPr lang="he-IL" sz="2000" dirty="0" err="1"/>
              <a:t>הכל</a:t>
            </a:r>
            <a:r>
              <a:rPr lang="he-IL" sz="2000" dirty="0"/>
              <a:t> יכול לחזור בו" הכא אפילו קודם שנשבע אינו יכול לחזור בו </a:t>
            </a:r>
            <a:r>
              <a:rPr lang="he-IL" sz="2000" dirty="0" err="1"/>
              <a:t>דכיון</a:t>
            </a:r>
            <a:r>
              <a:rPr lang="he-IL" sz="2000" dirty="0"/>
              <a:t> שקבל עליו לשלם אם ישבע זה שכנגדו הוי כמו לאחר גמר דין </a:t>
            </a:r>
            <a:endParaRPr lang="en-US" sz="2000" dirty="0"/>
          </a:p>
          <a:p>
            <a:pPr algn="r"/>
            <a:endParaRPr lang="en-US" sz="2000" dirty="0"/>
          </a:p>
          <a:p>
            <a:pPr algn="r"/>
            <a:r>
              <a:rPr lang="he-IL" sz="2000" dirty="0" err="1"/>
              <a:t>והכא</a:t>
            </a:r>
            <a:r>
              <a:rPr lang="he-IL" sz="2000" dirty="0"/>
              <a:t> </a:t>
            </a:r>
            <a:r>
              <a:rPr lang="he-IL" sz="2000" dirty="0" err="1"/>
              <a:t>דקאמר</a:t>
            </a:r>
            <a:r>
              <a:rPr lang="he-IL" sz="2000" dirty="0"/>
              <a:t> מהדר </a:t>
            </a:r>
            <a:r>
              <a:rPr lang="he-IL" sz="2000" dirty="0" err="1"/>
              <a:t>קהדר</a:t>
            </a:r>
            <a:r>
              <a:rPr lang="he-IL" sz="2000" dirty="0"/>
              <a:t> ביה לא שיוכל לחזור אלא רוצה הוא לחזור אף על פי שאינו יכול ולא מקני ליה </a:t>
            </a:r>
            <a:r>
              <a:rPr lang="he-IL" sz="2000" dirty="0" err="1"/>
              <a:t>כפילא</a:t>
            </a:r>
            <a:r>
              <a:rPr lang="he-IL" sz="2000" dirty="0"/>
              <a:t> משום </a:t>
            </a:r>
            <a:r>
              <a:rPr lang="he-IL" sz="2000" dirty="0" err="1"/>
              <a:t>דאטרחיה</a:t>
            </a:r>
            <a:r>
              <a:rPr lang="he-IL" sz="2000" dirty="0"/>
              <a:t> </a:t>
            </a:r>
            <a:r>
              <a:rPr lang="he-IL" sz="2000" dirty="0" err="1"/>
              <a:t>לב"ד</a:t>
            </a:r>
            <a:r>
              <a:rPr lang="he-IL" sz="2000" dirty="0"/>
              <a:t> </a:t>
            </a:r>
            <a:r>
              <a:rPr lang="he-IL" sz="2000" dirty="0" err="1"/>
              <a:t>כדאמר</a:t>
            </a:r>
            <a:r>
              <a:rPr lang="he-IL" sz="2000" dirty="0"/>
              <a:t> בסמוך גבי ההוא </a:t>
            </a:r>
            <a:r>
              <a:rPr lang="he-IL" sz="2000" dirty="0" err="1"/>
              <a:t>דאפקיד</a:t>
            </a:r>
            <a:r>
              <a:rPr lang="he-IL" sz="2000" dirty="0"/>
              <a:t> כיפי</a:t>
            </a:r>
          </a:p>
          <a:p>
            <a:pPr algn="r"/>
            <a:endParaRPr lang="he-IL" sz="2000" dirty="0"/>
          </a:p>
          <a:p>
            <a:pPr algn="r"/>
            <a:r>
              <a:rPr lang="he-IL" sz="2000" dirty="0"/>
              <a:t> </a:t>
            </a:r>
            <a:r>
              <a:rPr lang="he-IL" sz="2000" dirty="0" err="1"/>
              <a:t>וכה"ג</a:t>
            </a:r>
            <a:r>
              <a:rPr lang="he-IL" sz="2000" dirty="0"/>
              <a:t> איכא </a:t>
            </a:r>
            <a:r>
              <a:rPr lang="he-IL" sz="2000" dirty="0" err="1"/>
              <a:t>בפ</a:t>
            </a:r>
            <a:r>
              <a:rPr lang="he-IL" sz="2000" dirty="0"/>
              <a:t>' יש </a:t>
            </a:r>
            <a:r>
              <a:rPr lang="he-IL" sz="2000" dirty="0" err="1"/>
              <a:t>נוחלין</a:t>
            </a:r>
            <a:r>
              <a:rPr lang="he-IL" sz="2000" dirty="0"/>
              <a:t> (ב"ב דף קלח.) </a:t>
            </a:r>
            <a:r>
              <a:rPr lang="he-IL" sz="2000" dirty="0" err="1"/>
              <a:t>מדאשתיק</a:t>
            </a:r>
            <a:r>
              <a:rPr lang="he-IL" sz="2000" dirty="0"/>
              <a:t> </a:t>
            </a:r>
            <a:r>
              <a:rPr lang="he-IL" sz="2000" dirty="0" err="1"/>
              <a:t>קננהו</a:t>
            </a:r>
            <a:r>
              <a:rPr lang="he-IL" sz="2000" dirty="0"/>
              <a:t> </a:t>
            </a:r>
            <a:r>
              <a:rPr lang="he-IL" sz="2000" dirty="0" err="1"/>
              <a:t>וכשצוח</a:t>
            </a:r>
            <a:r>
              <a:rPr lang="he-IL" sz="2000" dirty="0"/>
              <a:t> לבסוף מהדר </a:t>
            </a:r>
            <a:r>
              <a:rPr lang="he-IL" sz="2000" dirty="0" err="1"/>
              <a:t>קהדר</a:t>
            </a:r>
            <a:r>
              <a:rPr lang="he-IL" sz="2000" dirty="0"/>
              <a:t> ביה פירוש רוצה לחזור ואינו יכול.</a:t>
            </a:r>
          </a:p>
          <a:p>
            <a:pPr algn="r"/>
            <a:endParaRPr lang="he-IL" sz="2000" dirty="0"/>
          </a:p>
          <a:p>
            <a:pPr algn="r"/>
            <a:endParaRPr lang="he-IL" sz="2000" dirty="0"/>
          </a:p>
          <a:p>
            <a:pPr algn="r"/>
            <a:endParaRPr lang="he-IL" sz="2000"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4" name="מלבן 3"/>
          <p:cNvSpPr/>
          <p:nvPr/>
        </p:nvSpPr>
        <p:spPr>
          <a:xfrm>
            <a:off x="5207000" y="1919962"/>
            <a:ext cx="6096000" cy="1077218"/>
          </a:xfrm>
          <a:prstGeom prst="rect">
            <a:avLst/>
          </a:prstGeom>
        </p:spPr>
        <p:txBody>
          <a:bodyPr>
            <a:spAutoFit/>
          </a:bodyPr>
          <a:lstStyle/>
          <a:p>
            <a:pPr algn="r"/>
            <a:endParaRPr lang="he-IL" sz="2400" dirty="0"/>
          </a:p>
          <a:p>
            <a:pPr algn="r"/>
            <a:endParaRPr lang="he-IL" sz="2000" dirty="0"/>
          </a:p>
          <a:p>
            <a:pPr algn="r"/>
            <a:endParaRPr lang="he-IL" sz="2000" dirty="0"/>
          </a:p>
        </p:txBody>
      </p:sp>
      <p:sp>
        <p:nvSpPr>
          <p:cNvPr id="3" name="הסבר חץ ימינה 2"/>
          <p:cNvSpPr/>
          <p:nvPr/>
        </p:nvSpPr>
        <p:spPr>
          <a:xfrm>
            <a:off x="1105129" y="925484"/>
            <a:ext cx="4091292" cy="495098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err="1">
                <a:solidFill>
                  <a:srgbClr val="FFFF00"/>
                </a:solidFill>
              </a:rPr>
              <a:t>Rabbeinu</a:t>
            </a:r>
            <a:r>
              <a:rPr lang="en-US" sz="2800" b="1" dirty="0">
                <a:solidFill>
                  <a:srgbClr val="FFFF00"/>
                </a:solidFill>
              </a:rPr>
              <a:t> Tam’s Later Position: </a:t>
            </a:r>
          </a:p>
          <a:p>
            <a:pPr algn="ctr"/>
            <a:endParaRPr lang="en-US" sz="3600" dirty="0"/>
          </a:p>
          <a:p>
            <a:pPr algn="ctr"/>
            <a:r>
              <a:rPr lang="en-US" sz="2000" dirty="0"/>
              <a:t>Voluntary obligation takes effect from the moment that it has been seriously offered (presumably within a judicial context)</a:t>
            </a:r>
            <a:endParaRPr lang="he-IL" sz="2000" dirty="0"/>
          </a:p>
        </p:txBody>
      </p:sp>
    </p:spTree>
    <p:extLst>
      <p:ext uri="{BB962C8B-B14F-4D97-AF65-F5344CB8AC3E}">
        <p14:creationId xmlns:p14="http://schemas.microsoft.com/office/powerpoint/2010/main" val="336409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72053" y="550906"/>
            <a:ext cx="10058400" cy="5582756"/>
          </a:xfrm>
        </p:spPr>
        <p:txBody>
          <a:bodyPr>
            <a:normAutofit/>
          </a:bodyPr>
          <a:lstStyle/>
          <a:p>
            <a:pPr algn="just" rtl="1"/>
            <a:endParaRPr lang="he-IL" dirty="0"/>
          </a:p>
          <a:p>
            <a:pPr algn="just" rtl="1"/>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val="4083706450"/>
              </p:ext>
            </p:extLst>
          </p:nvPr>
        </p:nvGraphicFramePr>
        <p:xfrm>
          <a:off x="875606" y="656204"/>
          <a:ext cx="10532761" cy="5545094"/>
        </p:xfrm>
        <a:graphic>
          <a:graphicData uri="http://schemas.openxmlformats.org/drawingml/2006/table">
            <a:tbl>
              <a:tblPr rtl="1" firstRow="1" bandRow="1">
                <a:tableStyleId>{5C22544A-7EE6-4342-B048-85BDC9FD1C3A}</a:tableStyleId>
              </a:tblPr>
              <a:tblGrid>
                <a:gridCol w="4010040">
                  <a:extLst>
                    <a:ext uri="{9D8B030D-6E8A-4147-A177-3AD203B41FA5}">
                      <a16:colId xmlns:a16="http://schemas.microsoft.com/office/drawing/2014/main" val="498982985"/>
                    </a:ext>
                  </a:extLst>
                </a:gridCol>
                <a:gridCol w="3512432">
                  <a:extLst>
                    <a:ext uri="{9D8B030D-6E8A-4147-A177-3AD203B41FA5}">
                      <a16:colId xmlns:a16="http://schemas.microsoft.com/office/drawing/2014/main" val="1137731962"/>
                    </a:ext>
                  </a:extLst>
                </a:gridCol>
                <a:gridCol w="3010289">
                  <a:extLst>
                    <a:ext uri="{9D8B030D-6E8A-4147-A177-3AD203B41FA5}">
                      <a16:colId xmlns:a16="http://schemas.microsoft.com/office/drawing/2014/main" val="858891138"/>
                    </a:ext>
                  </a:extLst>
                </a:gridCol>
              </a:tblGrid>
              <a:tr h="693587">
                <a:tc>
                  <a:txBody>
                    <a:bodyPr/>
                    <a:lstStyle/>
                    <a:p>
                      <a:pPr algn="l" rtl="1"/>
                      <a:r>
                        <a:rPr lang="en-US" baseline="0" dirty="0"/>
                        <a:t>Later </a:t>
                      </a:r>
                      <a:r>
                        <a:rPr lang="en-US" baseline="0" dirty="0" err="1"/>
                        <a:t>Rabbeinu</a:t>
                      </a:r>
                      <a:r>
                        <a:rPr lang="en-US" baseline="0" dirty="0"/>
                        <a:t> Tam</a:t>
                      </a:r>
                      <a:endParaRPr lang="he-IL" dirty="0"/>
                    </a:p>
                  </a:txBody>
                  <a:tcPr/>
                </a:tc>
                <a:tc>
                  <a:txBody>
                    <a:bodyPr/>
                    <a:lstStyle/>
                    <a:p>
                      <a:pPr algn="l" rtl="1"/>
                      <a:r>
                        <a:rPr lang="en-US" dirty="0"/>
                        <a:t>Early </a:t>
                      </a:r>
                      <a:r>
                        <a:rPr lang="en-US" dirty="0" err="1"/>
                        <a:t>Rabbeinu</a:t>
                      </a:r>
                      <a:r>
                        <a:rPr lang="en-US" dirty="0"/>
                        <a:t> Tam</a:t>
                      </a:r>
                      <a:endParaRPr lang="he-IL" dirty="0"/>
                    </a:p>
                  </a:txBody>
                  <a:tcPr/>
                </a:tc>
                <a:tc>
                  <a:txBody>
                    <a:bodyPr/>
                    <a:lstStyle/>
                    <a:p>
                      <a:pPr algn="l" rtl="1"/>
                      <a:r>
                        <a:rPr lang="en-US" dirty="0"/>
                        <a:t>Case</a:t>
                      </a:r>
                      <a:endParaRPr lang="he-IL" dirty="0"/>
                    </a:p>
                  </a:txBody>
                  <a:tcPr/>
                </a:tc>
                <a:extLst>
                  <a:ext uri="{0D108BD9-81ED-4DB2-BD59-A6C34878D82A}">
                    <a16:rowId xmlns:a16="http://schemas.microsoft.com/office/drawing/2014/main" val="4041761641"/>
                  </a:ext>
                </a:extLst>
              </a:tr>
              <a:tr h="1288090">
                <a:tc>
                  <a:txBody>
                    <a:bodyPr/>
                    <a:lstStyle/>
                    <a:p>
                      <a:pPr algn="l" rtl="1"/>
                      <a:r>
                        <a:rPr lang="en-US" sz="1400" baseline="0" dirty="0"/>
                        <a:t>He cannot renege from the moment that he has offered to pay, and the </a:t>
                      </a:r>
                      <a:r>
                        <a:rPr lang="en-US" sz="1400" i="1" baseline="0" dirty="0" err="1"/>
                        <a:t>sugya</a:t>
                      </a:r>
                      <a:r>
                        <a:rPr lang="en-US" sz="1400" baseline="0" dirty="0"/>
                        <a:t> that raises the option of retraction is only trying to understand the </a:t>
                      </a:r>
                      <a:r>
                        <a:rPr lang="en-US" sz="1400" i="1" baseline="0" dirty="0"/>
                        <a:t>intentions</a:t>
                      </a:r>
                      <a:r>
                        <a:rPr lang="en-US" sz="1400" baseline="0" dirty="0"/>
                        <a:t> of the </a:t>
                      </a:r>
                      <a:r>
                        <a:rPr lang="en-US" sz="1400" i="1" baseline="0" dirty="0"/>
                        <a:t>shomer</a:t>
                      </a:r>
                      <a:r>
                        <a:rPr lang="en-US" sz="1400" i="0" baseline="0" dirty="0"/>
                        <a:t>, not saying that he actually </a:t>
                      </a:r>
                      <a:r>
                        <a:rPr lang="en-US" sz="1400" i="1" baseline="0" dirty="0"/>
                        <a:t>could </a:t>
                      </a:r>
                      <a:r>
                        <a:rPr lang="en-US" sz="1400" i="0" baseline="0" dirty="0"/>
                        <a:t>retract</a:t>
                      </a:r>
                      <a:endParaRPr lang="he-IL" sz="1400" dirty="0"/>
                    </a:p>
                  </a:txBody>
                  <a:tcPr/>
                </a:tc>
                <a:tc>
                  <a:txBody>
                    <a:bodyPr/>
                    <a:lstStyle/>
                    <a:p>
                      <a:pPr algn="l" rtl="1"/>
                      <a:r>
                        <a:rPr lang="en-US" sz="1600" dirty="0"/>
                        <a:t>He can renege until he has actually paid. That’s why the </a:t>
                      </a:r>
                      <a:r>
                        <a:rPr lang="en-US" sz="1600" i="1" dirty="0" err="1"/>
                        <a:t>sugya</a:t>
                      </a:r>
                      <a:r>
                        <a:rPr lang="en-US" sz="1600" i="0" dirty="0"/>
                        <a:t> offered the </a:t>
                      </a:r>
                      <a:r>
                        <a:rPr lang="en-US" sz="1600" i="1" dirty="0" err="1"/>
                        <a:t>hava</a:t>
                      </a:r>
                      <a:r>
                        <a:rPr lang="en-US" sz="1600" i="1" dirty="0"/>
                        <a:t> </a:t>
                      </a:r>
                      <a:r>
                        <a:rPr lang="en-US" sz="1600" i="1" dirty="0" err="1"/>
                        <a:t>amina</a:t>
                      </a:r>
                      <a:r>
                        <a:rPr lang="en-US" sz="1600" i="0" dirty="0"/>
                        <a:t> that he would renege and not pay</a:t>
                      </a:r>
                      <a:endParaRPr lang="he-IL" sz="1600" dirty="0"/>
                    </a:p>
                  </a:txBody>
                  <a:tcPr/>
                </a:tc>
                <a:tc>
                  <a:txBody>
                    <a:bodyPr/>
                    <a:lstStyle/>
                    <a:p>
                      <a:pPr algn="l" rtl="1"/>
                      <a:r>
                        <a:rPr lang="en-US" sz="1600" b="1" dirty="0" err="1"/>
                        <a:t>Bava</a:t>
                      </a:r>
                      <a:r>
                        <a:rPr lang="en-US" sz="1600" b="1" dirty="0"/>
                        <a:t> </a:t>
                      </a:r>
                      <a:r>
                        <a:rPr lang="en-US" sz="1600" b="1" dirty="0" err="1"/>
                        <a:t>Metzia</a:t>
                      </a:r>
                      <a:r>
                        <a:rPr lang="en-US" sz="1600" b="1" dirty="0"/>
                        <a:t> 34b</a:t>
                      </a:r>
                      <a:r>
                        <a:rPr lang="en-US" sz="1600" dirty="0"/>
                        <a:t>: a </a:t>
                      </a:r>
                      <a:r>
                        <a:rPr lang="en-US" sz="1600" i="1" dirty="0"/>
                        <a:t>shomer </a:t>
                      </a:r>
                      <a:r>
                        <a:rPr lang="en-US" sz="1600" i="1" dirty="0" err="1"/>
                        <a:t>chinam</a:t>
                      </a:r>
                      <a:r>
                        <a:rPr lang="en-US" sz="1600" i="0" dirty="0"/>
                        <a:t> offers to pay in a case of theft or loss rather than take an oath</a:t>
                      </a:r>
                      <a:endParaRPr lang="he-IL" sz="1600" dirty="0"/>
                    </a:p>
                  </a:txBody>
                  <a:tcPr/>
                </a:tc>
                <a:extLst>
                  <a:ext uri="{0D108BD9-81ED-4DB2-BD59-A6C34878D82A}">
                    <a16:rowId xmlns:a16="http://schemas.microsoft.com/office/drawing/2014/main" val="4029079536"/>
                  </a:ext>
                </a:extLst>
              </a:tr>
              <a:tr h="1882594">
                <a:tc>
                  <a:txBody>
                    <a:bodyPr/>
                    <a:lstStyle/>
                    <a:p>
                      <a:pPr algn="l" rtl="1"/>
                      <a:r>
                        <a:rPr lang="en-US" sz="1400" dirty="0"/>
                        <a:t>He cannot renege from the moment he has made the offer that the plaintiff take an oath and collect. His </a:t>
                      </a:r>
                      <a:r>
                        <a:rPr lang="en-US" sz="1400" i="1" dirty="0" err="1"/>
                        <a:t>girsa</a:t>
                      </a:r>
                      <a:r>
                        <a:rPr lang="en-US" sz="1400" i="1" dirty="0"/>
                        <a:t> </a:t>
                      </a:r>
                      <a:r>
                        <a:rPr lang="en-US" sz="1400" i="0" dirty="0"/>
                        <a:t>of the </a:t>
                      </a:r>
                      <a:r>
                        <a:rPr lang="en-US" sz="1400" i="1" dirty="0" err="1"/>
                        <a:t>sugya</a:t>
                      </a:r>
                      <a:r>
                        <a:rPr lang="en-US" sz="1400" i="0" dirty="0"/>
                        <a:t> is “[the plaintiff] swears, </a:t>
                      </a:r>
                      <a:r>
                        <a:rPr lang="en-US" sz="1400" b="1" i="0" dirty="0"/>
                        <a:t>and</a:t>
                      </a:r>
                      <a:r>
                        <a:rPr lang="en-US" sz="1400" i="0" dirty="0"/>
                        <a:t> [the defendant] cannot change his mind – meaning that from the moment the offer has been made, he can take an oath and collect, and the defendant can’t recant  </a:t>
                      </a:r>
                      <a:endParaRPr lang="he-IL" sz="1400" dirty="0"/>
                    </a:p>
                  </a:txBody>
                  <a:tcPr/>
                </a:tc>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600" dirty="0"/>
                        <a:t>He can renege until the plaintiff has actually taken his oath. This is why he holds that the </a:t>
                      </a:r>
                      <a:r>
                        <a:rPr lang="en-US" sz="1600" dirty="0" err="1"/>
                        <a:t>sugya</a:t>
                      </a:r>
                      <a:r>
                        <a:rPr lang="en-US" sz="1600" dirty="0"/>
                        <a:t> says “</a:t>
                      </a:r>
                      <a:r>
                        <a:rPr lang="en-US" sz="1600" b="1" dirty="0"/>
                        <a:t>and if </a:t>
                      </a:r>
                      <a:r>
                        <a:rPr lang="en-US" sz="1600" b="0" dirty="0"/>
                        <a:t>he swears, </a:t>
                      </a:r>
                      <a:r>
                        <a:rPr lang="en-US" sz="1600" b="1" dirty="0"/>
                        <a:t>then </a:t>
                      </a:r>
                      <a:r>
                        <a:rPr lang="en-US" sz="1600" b="0" dirty="0"/>
                        <a:t>he cannot renege”: he loses the opportunity to renege only after taking the oath</a:t>
                      </a:r>
                      <a:endParaRPr lang="he-IL" sz="1600" dirty="0"/>
                    </a:p>
                  </a:txBody>
                  <a:tcPr/>
                </a:tc>
                <a:tc>
                  <a:txBody>
                    <a:bodyPr/>
                    <a:lstStyle/>
                    <a:p>
                      <a:pPr algn="l" rtl="1"/>
                      <a:r>
                        <a:rPr lang="en-US" sz="1600" b="1" dirty="0" err="1"/>
                        <a:t>Bava</a:t>
                      </a:r>
                      <a:r>
                        <a:rPr lang="en-US" sz="1600" b="1" dirty="0"/>
                        <a:t> Batra 128b</a:t>
                      </a:r>
                      <a:r>
                        <a:rPr lang="en-US" sz="1600" dirty="0"/>
                        <a:t>: a defendant, against whom no evidence has been given, offers to pay on the condition that the plaintiff takes an oath </a:t>
                      </a:r>
                      <a:endParaRPr lang="he-IL" sz="1400" dirty="0"/>
                    </a:p>
                  </a:txBody>
                  <a:tcPr/>
                </a:tc>
                <a:extLst>
                  <a:ext uri="{0D108BD9-81ED-4DB2-BD59-A6C34878D82A}">
                    <a16:rowId xmlns:a16="http://schemas.microsoft.com/office/drawing/2014/main" val="3313453532"/>
                  </a:ext>
                </a:extLst>
              </a:tr>
              <a:tr h="1658273">
                <a:tc>
                  <a:txBody>
                    <a:bodyPr/>
                    <a:lstStyle/>
                    <a:p>
                      <a:pPr algn="l" rtl="1"/>
                      <a:r>
                        <a:rPr lang="en-US" sz="1600" dirty="0"/>
                        <a:t>He can’t recant from the moment he has obligated himself. Therefore, the </a:t>
                      </a:r>
                      <a:r>
                        <a:rPr lang="en-US" sz="1600" i="1" dirty="0" err="1"/>
                        <a:t>sugya</a:t>
                      </a:r>
                      <a:r>
                        <a:rPr lang="en-US" sz="1600" i="0" dirty="0"/>
                        <a:t> says we must remove him from court: because the case is closed, and there is no way to re-open it </a:t>
                      </a:r>
                      <a:endParaRPr lang="he-IL" sz="1600" dirty="0"/>
                    </a:p>
                  </a:txBody>
                  <a:tcPr/>
                </a:tc>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600" dirty="0"/>
                        <a:t>He can renege as long as he has not actually paid. Therefore the </a:t>
                      </a:r>
                      <a:r>
                        <a:rPr lang="en-US" sz="1600" i="1" dirty="0" err="1"/>
                        <a:t>sugya</a:t>
                      </a:r>
                      <a:r>
                        <a:rPr lang="en-US" sz="1600" i="1" dirty="0"/>
                        <a:t> </a:t>
                      </a:r>
                      <a:r>
                        <a:rPr lang="en-US" sz="1600" i="0" dirty="0"/>
                        <a:t>suggests removing him from court – so that he won’t return, even though he theoretically could do so</a:t>
                      </a:r>
                      <a:endParaRPr lang="he-IL" sz="1600" dirty="0"/>
                    </a:p>
                  </a:txBody>
                  <a:tcPr/>
                </a:tc>
                <a:tc>
                  <a:txBody>
                    <a:bodyPr/>
                    <a:lstStyle/>
                    <a:p>
                      <a:pPr algn="l" rtl="1"/>
                      <a:r>
                        <a:rPr lang="en-US" sz="1600" b="1" dirty="0" err="1"/>
                        <a:t>Shevuot</a:t>
                      </a:r>
                      <a:r>
                        <a:rPr lang="en-US" sz="1600" b="1" dirty="0"/>
                        <a:t> 39b: </a:t>
                      </a:r>
                      <a:r>
                        <a:rPr lang="en-US" sz="1600" dirty="0"/>
                        <a:t>someone who confesses to part of a claim (</a:t>
                      </a:r>
                      <a:r>
                        <a:rPr lang="en-US" sz="1600" i="1" dirty="0"/>
                        <a:t>“</a:t>
                      </a:r>
                      <a:r>
                        <a:rPr lang="en-US" sz="1600" i="1" dirty="0" err="1"/>
                        <a:t>modeh</a:t>
                      </a:r>
                      <a:r>
                        <a:rPr lang="en-US" sz="1600" i="1" dirty="0"/>
                        <a:t> </a:t>
                      </a:r>
                      <a:r>
                        <a:rPr lang="en-US" sz="1600" i="1" dirty="0" err="1"/>
                        <a:t>b’miktzat</a:t>
                      </a:r>
                      <a:r>
                        <a:rPr lang="en-US" sz="1600" i="1" dirty="0"/>
                        <a:t>”</a:t>
                      </a:r>
                      <a:r>
                        <a:rPr lang="en-US" sz="1600" i="0" dirty="0"/>
                        <a:t>) offers to pay the entirety of the claim rather than take an oath</a:t>
                      </a:r>
                      <a:endParaRPr lang="he-IL" sz="1600" dirty="0"/>
                    </a:p>
                  </a:txBody>
                  <a:tcPr/>
                </a:tc>
                <a:extLst>
                  <a:ext uri="{0D108BD9-81ED-4DB2-BD59-A6C34878D82A}">
                    <a16:rowId xmlns:a16="http://schemas.microsoft.com/office/drawing/2014/main" val="277713637"/>
                  </a:ext>
                </a:extLst>
              </a:tr>
            </a:tbl>
          </a:graphicData>
        </a:graphic>
      </p:graphicFrame>
    </p:spTree>
    <p:extLst>
      <p:ext uri="{BB962C8B-B14F-4D97-AF65-F5344CB8AC3E}">
        <p14:creationId xmlns:p14="http://schemas.microsoft.com/office/powerpoint/2010/main" val="64015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66800" y="814646"/>
            <a:ext cx="10058400" cy="1836189"/>
          </a:xfrm>
        </p:spPr>
        <p:txBody>
          <a:bodyPr>
            <a:noAutofit/>
          </a:bodyPr>
          <a:lstStyle/>
          <a:p>
            <a:pPr algn="ctr" rtl="1"/>
            <a:r>
              <a:rPr lang="en-US" sz="3200" b="1" dirty="0">
                <a:solidFill>
                  <a:schemeClr val="accent3"/>
                </a:solidFill>
              </a:rPr>
              <a:t>What Does Rashi Really Think?</a:t>
            </a:r>
            <a:br>
              <a:rPr lang="en-US" sz="3200" b="1" dirty="0">
                <a:solidFill>
                  <a:schemeClr val="accent3"/>
                </a:solidFill>
              </a:rPr>
            </a:br>
            <a:r>
              <a:rPr lang="he-IL" sz="1600" b="1" dirty="0">
                <a:solidFill>
                  <a:schemeClr val="accent3"/>
                </a:solidFill>
              </a:rPr>
              <a:t> </a:t>
            </a:r>
            <a:br>
              <a:rPr lang="he-IL" sz="2800" dirty="0"/>
            </a:br>
            <a:r>
              <a:rPr lang="he-IL" sz="2800" dirty="0"/>
              <a:t>שבועות דף לט ע"ב </a:t>
            </a:r>
            <a:br>
              <a:rPr lang="he-IL" sz="2800" dirty="0"/>
            </a:br>
            <a:r>
              <a:rPr lang="he-IL" sz="2800" dirty="0"/>
              <a:t>"אמר איני נשבע פוטרין אותו מיד"</a:t>
            </a:r>
          </a:p>
        </p:txBody>
      </p:sp>
      <p:sp>
        <p:nvSpPr>
          <p:cNvPr id="3" name="מציין מיקום תוכן 2"/>
          <p:cNvSpPr>
            <a:spLocks noGrp="1"/>
          </p:cNvSpPr>
          <p:nvPr>
            <p:ph idx="1"/>
          </p:nvPr>
        </p:nvSpPr>
        <p:spPr>
          <a:xfrm>
            <a:off x="965200" y="2752436"/>
            <a:ext cx="10058400" cy="4511040"/>
          </a:xfrm>
        </p:spPr>
        <p:txBody>
          <a:bodyPr>
            <a:normAutofit/>
          </a:bodyPr>
          <a:lstStyle/>
          <a:p>
            <a:pPr algn="r" rtl="1"/>
            <a:r>
              <a:rPr lang="he-IL" sz="2000" b="1" u="sng" dirty="0"/>
              <a:t>תוספות בבא מציעא</a:t>
            </a:r>
          </a:p>
          <a:p>
            <a:pPr algn="r" rtl="1"/>
            <a:r>
              <a:rPr lang="he-IL" sz="2000" b="1" dirty="0"/>
              <a:t>לא </a:t>
            </a:r>
            <a:r>
              <a:rPr lang="he-IL" sz="2000" b="1" dirty="0" err="1"/>
              <a:t>כפרש"י</a:t>
            </a:r>
            <a:r>
              <a:rPr lang="he-IL" sz="2000" b="1" dirty="0"/>
              <a:t> </a:t>
            </a:r>
            <a:r>
              <a:rPr lang="he-IL" sz="2000" b="1" dirty="0" err="1"/>
              <a:t>שפוטרין</a:t>
            </a:r>
            <a:r>
              <a:rPr lang="he-IL" sz="2000" b="1" dirty="0"/>
              <a:t> אותו לפי שאינו יכול לחזור בו </a:t>
            </a:r>
          </a:p>
          <a:p>
            <a:pPr algn="r" rtl="1"/>
            <a:endParaRPr lang="he-IL" sz="2000" b="1" u="sng" dirty="0"/>
          </a:p>
          <a:p>
            <a:pPr algn="r" rtl="1"/>
            <a:r>
              <a:rPr lang="he-IL" sz="2000" b="1" u="sng" dirty="0"/>
              <a:t>תוספות שבועות</a:t>
            </a:r>
          </a:p>
          <a:p>
            <a:pPr algn="r" rtl="1"/>
            <a:r>
              <a:rPr lang="he-IL" sz="2000" b="1" dirty="0"/>
              <a:t>פי' בקונטרס שלא יחזור בו קודם שיצא </a:t>
            </a:r>
            <a:r>
              <a:rPr lang="he-IL" sz="2000" b="1" dirty="0" err="1"/>
              <a:t>מב"ד</a:t>
            </a:r>
            <a:r>
              <a:rPr lang="he-IL" sz="2000" b="1" dirty="0"/>
              <a:t> </a:t>
            </a:r>
          </a:p>
          <a:p>
            <a:pPr algn="r" rtl="1"/>
            <a:endParaRPr lang="he-IL" sz="2000" b="1" u="sng" dirty="0"/>
          </a:p>
          <a:p>
            <a:pPr algn="r" rtl="1"/>
            <a:r>
              <a:rPr lang="he-IL" sz="2000" b="1" u="sng" dirty="0"/>
              <a:t>רש"י שבועות </a:t>
            </a:r>
          </a:p>
          <a:p>
            <a:pPr algn="r" rtl="1"/>
            <a:r>
              <a:rPr lang="he-IL" sz="2000" b="1" dirty="0"/>
              <a:t>ואין משהין אותו כאן שלא יחזור בו וע"כ ישלם מיד שקיבל עליו </a:t>
            </a:r>
            <a:r>
              <a:rPr lang="he-IL" sz="2000" b="1" dirty="0" err="1"/>
              <a:t>בב"ד</a:t>
            </a:r>
            <a:r>
              <a:rPr lang="he-IL" sz="2000" b="1" dirty="0"/>
              <a:t> </a:t>
            </a:r>
          </a:p>
          <a:p>
            <a:pPr algn="r" rtl="1"/>
            <a:endParaRPr lang="he-IL" sz="2000" b="1" dirty="0"/>
          </a:p>
          <a:p>
            <a:pPr algn="r" rtl="1"/>
            <a:endParaRPr lang="he-IL" sz="2000" b="1" dirty="0"/>
          </a:p>
        </p:txBody>
      </p:sp>
      <p:sp>
        <p:nvSpPr>
          <p:cNvPr id="4" name="הסבר חץ ימינה 3"/>
          <p:cNvSpPr/>
          <p:nvPr/>
        </p:nvSpPr>
        <p:spPr>
          <a:xfrm>
            <a:off x="926408" y="2597265"/>
            <a:ext cx="4221942" cy="973513"/>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t>Rashi: the commitment itself obligates, and there is no way to retract afterward</a:t>
            </a:r>
            <a:endParaRPr lang="he-IL" sz="1600" dirty="0"/>
          </a:p>
        </p:txBody>
      </p:sp>
      <p:sp>
        <p:nvSpPr>
          <p:cNvPr id="6" name="הסבר חץ ימינה 5"/>
          <p:cNvSpPr/>
          <p:nvPr/>
        </p:nvSpPr>
        <p:spPr>
          <a:xfrm>
            <a:off x="737062" y="3851565"/>
            <a:ext cx="4533207" cy="140762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t>Rashi: the end of the judicial proceedings, and leaving court, effect the obligation, after which he cannot renege</a:t>
            </a:r>
            <a:endParaRPr lang="he-IL" sz="1600" dirty="0"/>
          </a:p>
        </p:txBody>
      </p:sp>
      <p:sp>
        <p:nvSpPr>
          <p:cNvPr id="7" name="הסבר חץ ימינה 6"/>
          <p:cNvSpPr/>
          <p:nvPr/>
        </p:nvSpPr>
        <p:spPr>
          <a:xfrm>
            <a:off x="740755" y="5588000"/>
            <a:ext cx="2456873" cy="496917"/>
          </a:xfrm>
          <a:prstGeom prst="rightArrowCallout">
            <a:avLst>
              <a:gd name="adj1" fmla="val 25000"/>
              <a:gd name="adj2" fmla="val 18309"/>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Rashi - ???</a:t>
            </a:r>
            <a:endParaRPr lang="he-IL" dirty="0"/>
          </a:p>
        </p:txBody>
      </p:sp>
    </p:spTree>
    <p:extLst>
      <p:ext uri="{BB962C8B-B14F-4D97-AF65-F5344CB8AC3E}">
        <p14:creationId xmlns:p14="http://schemas.microsoft.com/office/powerpoint/2010/main" val="415095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rtl="1"/>
            <a:r>
              <a:rPr lang="he-IL" b="1" dirty="0">
                <a:solidFill>
                  <a:srgbClr val="FFFF00"/>
                </a:solidFill>
              </a:rPr>
              <a:t>יד רמ"ה בבא </a:t>
            </a:r>
            <a:r>
              <a:rPr lang="he-IL" b="1" dirty="0" err="1">
                <a:solidFill>
                  <a:srgbClr val="FFFF00"/>
                </a:solidFill>
              </a:rPr>
              <a:t>בתרא</a:t>
            </a:r>
            <a:r>
              <a:rPr lang="he-IL" b="1" dirty="0">
                <a:solidFill>
                  <a:srgbClr val="FFFF00"/>
                </a:solidFill>
              </a:rPr>
              <a:t> דף </a:t>
            </a:r>
            <a:r>
              <a:rPr lang="he-IL" b="1" dirty="0" err="1">
                <a:solidFill>
                  <a:srgbClr val="FFFF00"/>
                </a:solidFill>
              </a:rPr>
              <a:t>קכח</a:t>
            </a:r>
            <a:r>
              <a:rPr lang="he-IL" b="1" dirty="0">
                <a:solidFill>
                  <a:srgbClr val="FFFF00"/>
                </a:solidFill>
              </a:rPr>
              <a:t> ע"א</a:t>
            </a:r>
          </a:p>
        </p:txBody>
      </p:sp>
      <p:sp>
        <p:nvSpPr>
          <p:cNvPr id="3" name="מציין מיקום תוכן 2"/>
          <p:cNvSpPr>
            <a:spLocks noGrp="1"/>
          </p:cNvSpPr>
          <p:nvPr>
            <p:ph idx="1"/>
          </p:nvPr>
        </p:nvSpPr>
        <p:spPr/>
        <p:txBody>
          <a:bodyPr/>
          <a:lstStyle/>
          <a:p>
            <a:pPr algn="r" rtl="1"/>
            <a:endParaRPr lang="he-IL" dirty="0"/>
          </a:p>
          <a:p>
            <a:pPr algn="r" rtl="1"/>
            <a:r>
              <a:rPr lang="he-IL" sz="3200" dirty="0"/>
              <a:t>וגמר דין </a:t>
            </a:r>
            <a:r>
              <a:rPr lang="he-IL" sz="3200" dirty="0" err="1"/>
              <a:t>דהכא</a:t>
            </a:r>
            <a:r>
              <a:rPr lang="he-IL" sz="3200" dirty="0"/>
              <a:t> מסתברא דלא הוי אלא לבתר </a:t>
            </a:r>
            <a:r>
              <a:rPr lang="he-IL" sz="3200" dirty="0" err="1"/>
              <a:t>דאשתבע</a:t>
            </a:r>
            <a:r>
              <a:rPr lang="he-IL" sz="3200" dirty="0"/>
              <a:t> תובע </a:t>
            </a:r>
          </a:p>
          <a:p>
            <a:pPr algn="r" rtl="1"/>
            <a:r>
              <a:rPr lang="he-IL" sz="3200" dirty="0"/>
              <a:t>ואמרי ליה בי </a:t>
            </a:r>
            <a:r>
              <a:rPr lang="he-IL" sz="3200" dirty="0" err="1"/>
              <a:t>דינא</a:t>
            </a:r>
            <a:r>
              <a:rPr lang="he-IL" sz="3200" dirty="0"/>
              <a:t> לנתבע: צא תן לו אי </a:t>
            </a:r>
            <a:r>
              <a:rPr lang="he-IL" sz="3200" dirty="0" err="1"/>
              <a:t>נמי</a:t>
            </a:r>
            <a:r>
              <a:rPr lang="he-IL" sz="3200" dirty="0"/>
              <a:t> חייב אתה </a:t>
            </a:r>
            <a:r>
              <a:rPr lang="he-IL" sz="3200" dirty="0" err="1"/>
              <a:t>ליתן</a:t>
            </a:r>
            <a:r>
              <a:rPr lang="he-IL" sz="3200" dirty="0"/>
              <a:t> לו גמר דין הווי </a:t>
            </a:r>
          </a:p>
        </p:txBody>
      </p:sp>
    </p:spTree>
    <p:extLst>
      <p:ext uri="{BB962C8B-B14F-4D97-AF65-F5344CB8AC3E}">
        <p14:creationId xmlns:p14="http://schemas.microsoft.com/office/powerpoint/2010/main" val="221011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en-US" sz="4000" dirty="0"/>
              <a:t>How does voluntary obligation work within a legal framework? </a:t>
            </a:r>
            <a:endParaRPr lang="he-IL" sz="4000"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574864667"/>
              </p:ext>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07709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Custom 1">
      <a:dk1>
        <a:sysClr val="windowText" lastClr="000000"/>
      </a:dk1>
      <a:lt1>
        <a:sysClr val="window" lastClr="FFFFFF"/>
      </a:lt1>
      <a:dk2>
        <a:srgbClr val="543456"/>
      </a:dk2>
      <a:lt2>
        <a:srgbClr val="E3DED1"/>
      </a:lt2>
      <a:accent1>
        <a:srgbClr val="298F7A"/>
      </a:accent1>
      <a:accent2>
        <a:srgbClr val="A773AA"/>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M78440441_Garden Savon Design_SL_V1.pptx" id="{8F2FE9B6-5C80-435B-9975-D092B9455C1F}" vid="{E68A1F7A-22AF-4401-90A0-44D66432A1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3821B79-AD0B-4D14-A179-D860A55FA06E}">
  <ds:schemaRefs>
    <ds:schemaRef ds:uri="http://schemas.microsoft.com/sharepoint/v3/contenttype/forms"/>
  </ds:schemaRefs>
</ds:datastoreItem>
</file>

<file path=customXml/itemProps2.xml><?xml version="1.0" encoding="utf-8"?>
<ds:datastoreItem xmlns:ds="http://schemas.openxmlformats.org/officeDocument/2006/customXml" ds:itemID="{6987172F-0C00-4D87-923A-2FB42107E3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758583-3BF2-49DD-B2F1-0E7456A4E134}">
  <ds:schemaRefs>
    <ds:schemaRef ds:uri="16c05727-aa75-4e4a-9b5f-8a80a1165891"/>
    <ds:schemaRef ds:uri="http://purl.org/dc/dcmitype/"/>
    <ds:schemaRef ds:uri="http://schemas.microsoft.com/office/2006/documentManagement/types"/>
    <ds:schemaRef ds:uri="http://schemas.microsoft.com/office/infopath/2007/PartnerControls"/>
    <ds:schemaRef ds:uri="http://www.w3.org/XML/1998/namespace"/>
    <ds:schemaRef ds:uri="71af3243-3dd4-4a8d-8c0d-dd76da1f02a5"/>
    <ds:schemaRef ds:uri="http://purl.org/dc/elements/1.1/"/>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1278</Words>
  <Application>Microsoft Office PowerPoint</Application>
  <PresentationFormat>Widescreen</PresentationFormat>
  <Paragraphs>91</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Century Gothic</vt:lpstr>
      <vt:lpstr>Savon</vt:lpstr>
      <vt:lpstr>בבא מציעא </vt:lpstr>
      <vt:lpstr>מסכת בבא מציעא דף לד </vt:lpstr>
      <vt:lpstr> תוד"ה "וחזר ואמר" </vt:lpstr>
      <vt:lpstr>PowerPoint Presentation</vt:lpstr>
      <vt:lpstr> המשך תוד"ה "וחזר ואמר"  </vt:lpstr>
      <vt:lpstr>PowerPoint Presentation</vt:lpstr>
      <vt:lpstr>What Does Rashi Really Think?   שבועות דף לט ע"ב  "אמר איני נשבע פוטרין אותו מיד"</vt:lpstr>
      <vt:lpstr>יד רמ"ה בבא בתרא דף קכח ע"א</vt:lpstr>
      <vt:lpstr>How does voluntary obligation work within a legal framework? </vt:lpstr>
      <vt:lpstr>Defining the Point of No Return for Voluntary Obligation in Court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2020-07-06T03:16:50Z</dcterms:created>
  <dcterms:modified xsi:type="dcterms:W3CDTF">2024-04-02T13:29:12Z</dcterms:modified>
</cp:coreProperties>
</file>