
<file path=[Content_Types].xml><?xml version="1.0" encoding="utf-8"?>
<Types xmlns="http://schemas.openxmlformats.org/package/2006/content-types">
  <Default Extension="bmp" ContentType="image/bmp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8" r:id="rId4"/>
  </p:sldMasterIdLst>
  <p:notesMasterIdLst>
    <p:notesMasterId r:id="rId18"/>
  </p:notesMasterIdLst>
  <p:handoutMasterIdLst>
    <p:handoutMasterId r:id="rId19"/>
  </p:handoutMasterIdLst>
  <p:sldIdLst>
    <p:sldId id="256" r:id="rId5"/>
    <p:sldId id="440" r:id="rId6"/>
    <p:sldId id="465" r:id="rId7"/>
    <p:sldId id="467" r:id="rId8"/>
    <p:sldId id="469" r:id="rId9"/>
    <p:sldId id="443" r:id="rId10"/>
    <p:sldId id="470" r:id="rId11"/>
    <p:sldId id="464" r:id="rId12"/>
    <p:sldId id="471" r:id="rId13"/>
    <p:sldId id="468" r:id="rId14"/>
    <p:sldId id="472" r:id="rId15"/>
    <p:sldId id="460" r:id="rId16"/>
    <p:sldId id="26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7871"/>
    <a:srgbClr val="FFFFFF"/>
    <a:srgbClr val="02B28C"/>
    <a:srgbClr val="543456"/>
    <a:srgbClr val="ACC0C2"/>
    <a:srgbClr val="A773AA"/>
    <a:srgbClr val="66CAB8"/>
    <a:srgbClr val="DAC9DB"/>
    <a:srgbClr val="FF7C80"/>
    <a:srgbClr val="298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80556" autoAdjust="0"/>
  </p:normalViewPr>
  <p:slideViewPr>
    <p:cSldViewPr snapToGrid="0">
      <p:cViewPr varScale="1">
        <p:scale>
          <a:sx n="83" d="100"/>
          <a:sy n="83" d="100"/>
        </p:scale>
        <p:origin x="48" y="4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928B86-EBAD-4E4F-A808-8B4CE0B1C462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733526F-64B5-4E17-A01F-ACEC98563E8C}" type="pres">
      <dgm:prSet presAssocID="{03928B86-EBAD-4E4F-A808-8B4CE0B1C462}" presName="cycle" presStyleCnt="0">
        <dgm:presLayoutVars>
          <dgm:dir/>
          <dgm:resizeHandles val="exact"/>
        </dgm:presLayoutVars>
      </dgm:prSet>
      <dgm:spPr/>
    </dgm:pt>
  </dgm:ptLst>
  <dgm:cxnLst>
    <dgm:cxn modelId="{A3B5E78F-D2CC-4E69-95B6-7FEC4C9DA2BE}" type="presOf" srcId="{03928B86-EBAD-4E4F-A808-8B4CE0B1C462}" destId="{0733526F-64B5-4E17-A01F-ACEC98563E8C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54720C-88CA-40E2-B93A-177CC4F3C0B3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593C59A-0EEC-493C-ABA3-D4DC85D3305C}">
      <dgm:prSet phldrT="[טקסט]"/>
      <dgm:spPr/>
      <dgm:t>
        <a:bodyPr/>
        <a:lstStyle/>
        <a:p>
          <a:pPr rtl="1"/>
          <a:endParaRPr lang="he-IL" dirty="0"/>
        </a:p>
      </dgm:t>
    </dgm:pt>
    <dgm:pt modelId="{320D17FB-68B6-4DB6-8A3A-C1D354BB123D}" type="parTrans" cxnId="{FA1B0C26-5705-4C56-BAA8-A37D0856F4C8}">
      <dgm:prSet/>
      <dgm:spPr/>
      <dgm:t>
        <a:bodyPr/>
        <a:lstStyle/>
        <a:p>
          <a:pPr rtl="1"/>
          <a:endParaRPr lang="he-IL"/>
        </a:p>
      </dgm:t>
    </dgm:pt>
    <dgm:pt modelId="{7375CB6A-E3A4-44F2-9EDA-9E0ADA404842}" type="sibTrans" cxnId="{FA1B0C26-5705-4C56-BAA8-A37D0856F4C8}">
      <dgm:prSet/>
      <dgm:spPr/>
      <dgm:t>
        <a:bodyPr/>
        <a:lstStyle/>
        <a:p>
          <a:pPr rtl="1"/>
          <a:endParaRPr lang="he-IL"/>
        </a:p>
      </dgm:t>
    </dgm:pt>
    <dgm:pt modelId="{83DBA036-381D-42BA-B166-505438C35F91}">
      <dgm:prSet phldrT="[טקסט]"/>
      <dgm:spPr/>
      <dgm:t>
        <a:bodyPr/>
        <a:lstStyle/>
        <a:p>
          <a:pPr rtl="1"/>
          <a:endParaRPr lang="he-IL" dirty="0"/>
        </a:p>
      </dgm:t>
    </dgm:pt>
    <dgm:pt modelId="{5BBA2113-416C-46E2-92B0-50D5EE1C6204}" type="parTrans" cxnId="{4843FF0C-FCEA-4ABF-A044-ED9FBCFDF75A}">
      <dgm:prSet/>
      <dgm:spPr/>
      <dgm:t>
        <a:bodyPr/>
        <a:lstStyle/>
        <a:p>
          <a:pPr rtl="1"/>
          <a:endParaRPr lang="he-IL"/>
        </a:p>
      </dgm:t>
    </dgm:pt>
    <dgm:pt modelId="{D0373E9A-0068-406E-9A18-E1140B7666EA}" type="sibTrans" cxnId="{4843FF0C-FCEA-4ABF-A044-ED9FBCFDF75A}">
      <dgm:prSet/>
      <dgm:spPr/>
      <dgm:t>
        <a:bodyPr/>
        <a:lstStyle/>
        <a:p>
          <a:pPr rtl="1"/>
          <a:endParaRPr lang="he-IL"/>
        </a:p>
      </dgm:t>
    </dgm:pt>
    <dgm:pt modelId="{08DC51EE-994B-43DF-8854-CE9295BDAF1A}" type="pres">
      <dgm:prSet presAssocID="{5B54720C-88CA-40E2-B93A-177CC4F3C0B3}" presName="compositeShape" presStyleCnt="0">
        <dgm:presLayoutVars>
          <dgm:chMax val="2"/>
          <dgm:dir/>
          <dgm:resizeHandles val="exact"/>
        </dgm:presLayoutVars>
      </dgm:prSet>
      <dgm:spPr/>
    </dgm:pt>
    <dgm:pt modelId="{0C61C6B2-C1F6-4F36-A9CC-642B40F4C61F}" type="pres">
      <dgm:prSet presAssocID="{5B54720C-88CA-40E2-B93A-177CC4F3C0B3}" presName="divider" presStyleLbl="fgShp" presStyleIdx="0" presStyleCnt="1"/>
      <dgm:spPr/>
    </dgm:pt>
    <dgm:pt modelId="{D1A2ADFE-6E5D-400C-98AE-7E3D7B0325E9}" type="pres">
      <dgm:prSet presAssocID="{4593C59A-0EEC-493C-ABA3-D4DC85D3305C}" presName="downArrow" presStyleLbl="node1" presStyleIdx="0" presStyleCnt="2" custScaleX="221672" custScaleY="122314" custLinFactNeighborX="-2044" custLinFactNeighborY="-3981"/>
      <dgm:spPr/>
    </dgm:pt>
    <dgm:pt modelId="{4BFC7F60-4FFD-406E-A391-1D74E1FD062A}" type="pres">
      <dgm:prSet presAssocID="{4593C59A-0EEC-493C-ABA3-D4DC85D3305C}" presName="downArrowText" presStyleLbl="revTx" presStyleIdx="0" presStyleCnt="2">
        <dgm:presLayoutVars>
          <dgm:bulletEnabled val="1"/>
        </dgm:presLayoutVars>
      </dgm:prSet>
      <dgm:spPr/>
    </dgm:pt>
    <dgm:pt modelId="{24BE3336-9C9C-4211-8127-EDB8A7F90DE1}" type="pres">
      <dgm:prSet presAssocID="{83DBA036-381D-42BA-B166-505438C35F91}" presName="upArrow" presStyleLbl="node1" presStyleIdx="1" presStyleCnt="2" custScaleX="224157" custScaleY="120837" custLinFactNeighborX="-885" custLinFactNeighborY="-2081"/>
      <dgm:spPr/>
    </dgm:pt>
    <dgm:pt modelId="{0D231C48-BAA2-486E-91CA-6CA0608EE8D4}" type="pres">
      <dgm:prSet presAssocID="{83DBA036-381D-42BA-B166-505438C35F91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EEB9270C-E602-458B-8977-F1151E3E436F}" type="presOf" srcId="{83DBA036-381D-42BA-B166-505438C35F91}" destId="{0D231C48-BAA2-486E-91CA-6CA0608EE8D4}" srcOrd="0" destOrd="0" presId="urn:microsoft.com/office/officeart/2005/8/layout/arrow3"/>
    <dgm:cxn modelId="{4843FF0C-FCEA-4ABF-A044-ED9FBCFDF75A}" srcId="{5B54720C-88CA-40E2-B93A-177CC4F3C0B3}" destId="{83DBA036-381D-42BA-B166-505438C35F91}" srcOrd="1" destOrd="0" parTransId="{5BBA2113-416C-46E2-92B0-50D5EE1C6204}" sibTransId="{D0373E9A-0068-406E-9A18-E1140B7666EA}"/>
    <dgm:cxn modelId="{FA1B0C26-5705-4C56-BAA8-A37D0856F4C8}" srcId="{5B54720C-88CA-40E2-B93A-177CC4F3C0B3}" destId="{4593C59A-0EEC-493C-ABA3-D4DC85D3305C}" srcOrd="0" destOrd="0" parTransId="{320D17FB-68B6-4DB6-8A3A-C1D354BB123D}" sibTransId="{7375CB6A-E3A4-44F2-9EDA-9E0ADA404842}"/>
    <dgm:cxn modelId="{FC5A49BB-71B5-419A-9FE3-CDFB39234FC1}" type="presOf" srcId="{5B54720C-88CA-40E2-B93A-177CC4F3C0B3}" destId="{08DC51EE-994B-43DF-8854-CE9295BDAF1A}" srcOrd="0" destOrd="0" presId="urn:microsoft.com/office/officeart/2005/8/layout/arrow3"/>
    <dgm:cxn modelId="{35BE90DE-9D7E-42F7-89B4-AA6FD0F4D835}" type="presOf" srcId="{4593C59A-0EEC-493C-ABA3-D4DC85D3305C}" destId="{4BFC7F60-4FFD-406E-A391-1D74E1FD062A}" srcOrd="0" destOrd="0" presId="urn:microsoft.com/office/officeart/2005/8/layout/arrow3"/>
    <dgm:cxn modelId="{40336E4B-1A14-454B-AC0A-49D2A2794D9B}" type="presParOf" srcId="{08DC51EE-994B-43DF-8854-CE9295BDAF1A}" destId="{0C61C6B2-C1F6-4F36-A9CC-642B40F4C61F}" srcOrd="0" destOrd="0" presId="urn:microsoft.com/office/officeart/2005/8/layout/arrow3"/>
    <dgm:cxn modelId="{2E818E56-3167-40E2-B535-C04402ACDB15}" type="presParOf" srcId="{08DC51EE-994B-43DF-8854-CE9295BDAF1A}" destId="{D1A2ADFE-6E5D-400C-98AE-7E3D7B0325E9}" srcOrd="1" destOrd="0" presId="urn:microsoft.com/office/officeart/2005/8/layout/arrow3"/>
    <dgm:cxn modelId="{DDE338EA-11CE-426E-9809-FB07F58DE0E1}" type="presParOf" srcId="{08DC51EE-994B-43DF-8854-CE9295BDAF1A}" destId="{4BFC7F60-4FFD-406E-A391-1D74E1FD062A}" srcOrd="2" destOrd="0" presId="urn:microsoft.com/office/officeart/2005/8/layout/arrow3"/>
    <dgm:cxn modelId="{F3C20C72-55B6-4F44-9F27-065BF748A80B}" type="presParOf" srcId="{08DC51EE-994B-43DF-8854-CE9295BDAF1A}" destId="{24BE3336-9C9C-4211-8127-EDB8A7F90DE1}" srcOrd="3" destOrd="0" presId="urn:microsoft.com/office/officeart/2005/8/layout/arrow3"/>
    <dgm:cxn modelId="{B7A954AD-E20F-4043-AF1F-4721D4025AE4}" type="presParOf" srcId="{08DC51EE-994B-43DF-8854-CE9295BDAF1A}" destId="{0D231C48-BAA2-486E-91CA-6CA0608EE8D4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B0A413-57F2-4B21-9E56-B7B141F3F5A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2359F39-4BC0-4B5E-8BDD-B9BB2DD0D8AB}">
      <dgm:prSet phldrT="[טקסט]" custT="1"/>
      <dgm:spPr/>
      <dgm:t>
        <a:bodyPr/>
        <a:lstStyle/>
        <a:p>
          <a:pPr rtl="1"/>
          <a:r>
            <a:rPr lang="en-US" sz="1600" dirty="0"/>
            <a:t>The object enters your domain voluntarily, and there’s explicit agreement to take on the role of a </a:t>
          </a:r>
          <a:r>
            <a:rPr lang="en-US" sz="1600" i="1" dirty="0"/>
            <a:t>shomer</a:t>
          </a:r>
        </a:p>
        <a:p>
          <a:pPr rtl="1"/>
          <a:endParaRPr lang="en-US" sz="1600" i="1" dirty="0"/>
        </a:p>
        <a:p>
          <a:pPr rtl="1"/>
          <a:r>
            <a:rPr lang="en-US" sz="1400" i="0" dirty="0"/>
            <a:t>(</a:t>
          </a:r>
          <a:r>
            <a:rPr lang="en-US" sz="1400" i="0" dirty="0" err="1"/>
            <a:t>Rebbi</a:t>
          </a:r>
          <a:r>
            <a:rPr lang="en-US" sz="1400" i="0" dirty="0"/>
            <a:t>, and our </a:t>
          </a:r>
          <a:r>
            <a:rPr lang="en-US" sz="1400" i="0" dirty="0" err="1"/>
            <a:t>sugya</a:t>
          </a:r>
          <a:r>
            <a:rPr lang="en-US" sz="1400" i="0" dirty="0"/>
            <a:t> according to </a:t>
          </a:r>
          <a:r>
            <a:rPr lang="en-US" sz="1400" i="0" dirty="0" err="1"/>
            <a:t>Tosfot’s</a:t>
          </a:r>
          <a:r>
            <a:rPr lang="en-US" sz="1400" i="0" dirty="0"/>
            <a:t> first answer)</a:t>
          </a:r>
          <a:endParaRPr lang="he-IL" sz="1400" i="0" dirty="0"/>
        </a:p>
      </dgm:t>
    </dgm:pt>
    <dgm:pt modelId="{7CD5FDAD-B0F0-42D6-A891-669A5ADD4540}" type="parTrans" cxnId="{0C49E537-B978-4E5D-97D8-F48FB93E7901}">
      <dgm:prSet/>
      <dgm:spPr/>
      <dgm:t>
        <a:bodyPr/>
        <a:lstStyle/>
        <a:p>
          <a:pPr rtl="1"/>
          <a:endParaRPr lang="he-IL"/>
        </a:p>
      </dgm:t>
    </dgm:pt>
    <dgm:pt modelId="{17DBFADE-242C-4063-8539-5B75ABF250DD}" type="sibTrans" cxnId="{0C49E537-B978-4E5D-97D8-F48FB93E7901}">
      <dgm:prSet/>
      <dgm:spPr/>
      <dgm:t>
        <a:bodyPr/>
        <a:lstStyle/>
        <a:p>
          <a:pPr rtl="1"/>
          <a:endParaRPr lang="he-IL"/>
        </a:p>
      </dgm:t>
    </dgm:pt>
    <dgm:pt modelId="{CD717157-2EFE-4521-8951-D6CDA9DF964D}">
      <dgm:prSet phldrT="[טקסט]" custT="1"/>
      <dgm:spPr/>
      <dgm:t>
        <a:bodyPr/>
        <a:lstStyle/>
        <a:p>
          <a:pPr rtl="1"/>
          <a:r>
            <a:rPr lang="en-US" sz="1700" dirty="0"/>
            <a:t>The object enters your domain voluntarily without any explicit refusal to take on responsibility</a:t>
          </a:r>
        </a:p>
        <a:p>
          <a:pPr rtl="1"/>
          <a:endParaRPr lang="en-US" sz="1700" dirty="0"/>
        </a:p>
        <a:p>
          <a:pPr rtl="1"/>
          <a:r>
            <a:rPr lang="en-US" sz="1400" dirty="0"/>
            <a:t>(Tanna </a:t>
          </a:r>
          <a:r>
            <a:rPr lang="en-US" sz="1400" dirty="0" err="1"/>
            <a:t>Kamma</a:t>
          </a:r>
          <a:r>
            <a:rPr lang="en-US" sz="1400" dirty="0"/>
            <a:t> in BK </a:t>
          </a:r>
          <a:r>
            <a:rPr lang="en-US" sz="1400" u="sng" dirty="0"/>
            <a:t>and</a:t>
          </a:r>
          <a:r>
            <a:rPr lang="en-US" sz="1400" u="none" dirty="0"/>
            <a:t> our </a:t>
          </a:r>
          <a:r>
            <a:rPr lang="en-US" sz="1400" u="none" dirty="0" err="1"/>
            <a:t>sugya</a:t>
          </a:r>
          <a:r>
            <a:rPr lang="en-US" sz="1400" dirty="0"/>
            <a:t>, according to </a:t>
          </a:r>
          <a:r>
            <a:rPr lang="en-US" sz="1400" dirty="0" err="1"/>
            <a:t>Tosfot’s</a:t>
          </a:r>
          <a:r>
            <a:rPr lang="en-US" sz="1400" dirty="0"/>
            <a:t> second answer)</a:t>
          </a:r>
          <a:endParaRPr lang="he-IL" sz="1400" dirty="0"/>
        </a:p>
      </dgm:t>
    </dgm:pt>
    <dgm:pt modelId="{8A2AA87B-A318-41C8-8FDC-9BBAF4B65901}" type="parTrans" cxnId="{C8BD80BF-1F24-403C-9BD7-6CF343C2F2B3}">
      <dgm:prSet/>
      <dgm:spPr/>
      <dgm:t>
        <a:bodyPr/>
        <a:lstStyle/>
        <a:p>
          <a:pPr rtl="1"/>
          <a:endParaRPr lang="he-IL"/>
        </a:p>
      </dgm:t>
    </dgm:pt>
    <dgm:pt modelId="{1705620B-FF84-4F23-A8FD-AA8789FCE359}" type="sibTrans" cxnId="{C8BD80BF-1F24-403C-9BD7-6CF343C2F2B3}">
      <dgm:prSet/>
      <dgm:spPr/>
      <dgm:t>
        <a:bodyPr/>
        <a:lstStyle/>
        <a:p>
          <a:pPr rtl="1"/>
          <a:endParaRPr lang="he-IL"/>
        </a:p>
      </dgm:t>
    </dgm:pt>
    <dgm:pt modelId="{F54E5E73-9C76-4938-8847-92C5189C405E}">
      <dgm:prSet phldrT="[טקסט]" custT="1"/>
      <dgm:spPr/>
      <dgm:t>
        <a:bodyPr/>
        <a:lstStyle/>
        <a:p>
          <a:pPr rtl="1"/>
          <a:r>
            <a:rPr lang="en-US" sz="1800" dirty="0"/>
            <a:t>The object enters your domain, voluntarily</a:t>
          </a:r>
        </a:p>
        <a:p>
          <a:pPr rtl="1"/>
          <a:r>
            <a:rPr lang="en-US" sz="1800" dirty="0"/>
            <a:t> </a:t>
          </a:r>
        </a:p>
        <a:p>
          <a:pPr rtl="1"/>
          <a:r>
            <a:rPr lang="en-US" sz="1400" dirty="0"/>
            <a:t>(</a:t>
          </a:r>
          <a:r>
            <a:rPr lang="en-US" sz="1400" i="1" dirty="0"/>
            <a:t>Tanna </a:t>
          </a:r>
          <a:r>
            <a:rPr lang="en-US" sz="1400" i="1" dirty="0" err="1"/>
            <a:t>Kamma</a:t>
          </a:r>
          <a:r>
            <a:rPr lang="en-US" sz="1400" i="0" dirty="0"/>
            <a:t> of the </a:t>
          </a:r>
          <a:r>
            <a:rPr lang="en-US" sz="1400" i="0" dirty="0" err="1"/>
            <a:t>mishnah</a:t>
          </a:r>
          <a:r>
            <a:rPr lang="en-US" sz="1400" i="0" dirty="0"/>
            <a:t> in </a:t>
          </a:r>
          <a:r>
            <a:rPr lang="en-US" sz="1400" i="0" dirty="0" err="1"/>
            <a:t>Bava</a:t>
          </a:r>
          <a:r>
            <a:rPr lang="en-US" sz="1400" i="0" dirty="0"/>
            <a:t> </a:t>
          </a:r>
          <a:r>
            <a:rPr lang="en-US" sz="1400" i="0" dirty="0" err="1"/>
            <a:t>Kamma</a:t>
          </a:r>
          <a:r>
            <a:rPr lang="en-US" sz="1400" i="0" dirty="0"/>
            <a:t>, according to </a:t>
          </a:r>
          <a:r>
            <a:rPr lang="en-US" sz="1400" i="0" dirty="0" err="1"/>
            <a:t>Tosfot’s</a:t>
          </a:r>
          <a:r>
            <a:rPr lang="en-US" sz="1400" i="0" dirty="0"/>
            <a:t> first answer)</a:t>
          </a:r>
          <a:endParaRPr lang="he-IL" sz="1400" dirty="0"/>
        </a:p>
      </dgm:t>
    </dgm:pt>
    <dgm:pt modelId="{9C3D9A42-E536-48D2-8A41-970C73EEDD5C}" type="parTrans" cxnId="{082F6BB9-0DE7-4703-9708-7311F9B66562}">
      <dgm:prSet/>
      <dgm:spPr/>
      <dgm:t>
        <a:bodyPr/>
        <a:lstStyle/>
        <a:p>
          <a:pPr rtl="1"/>
          <a:endParaRPr lang="he-IL"/>
        </a:p>
      </dgm:t>
    </dgm:pt>
    <dgm:pt modelId="{84804AF0-2B31-4D77-81A7-0984B5FC2286}" type="sibTrans" cxnId="{082F6BB9-0DE7-4703-9708-7311F9B66562}">
      <dgm:prSet/>
      <dgm:spPr/>
      <dgm:t>
        <a:bodyPr/>
        <a:lstStyle/>
        <a:p>
          <a:pPr rtl="1"/>
          <a:endParaRPr lang="he-IL"/>
        </a:p>
      </dgm:t>
    </dgm:pt>
    <dgm:pt modelId="{950C1774-B6CD-47DB-AC2A-7D8CAEA1D697}" type="pres">
      <dgm:prSet presAssocID="{7FB0A413-57F2-4B21-9E56-B7B141F3F5A0}" presName="Name0" presStyleCnt="0">
        <dgm:presLayoutVars>
          <dgm:dir val="rev"/>
          <dgm:resizeHandles val="exact"/>
        </dgm:presLayoutVars>
      </dgm:prSet>
      <dgm:spPr/>
    </dgm:pt>
    <dgm:pt modelId="{5AFE9788-9EF1-4716-A66A-1C30CCEF68F2}" type="pres">
      <dgm:prSet presAssocID="{92359F39-4BC0-4B5E-8BDD-B9BB2DD0D8AB}" presName="node" presStyleLbl="node1" presStyleIdx="0" presStyleCnt="3" custLinFactNeighborX="836" custLinFactNeighborY="229">
        <dgm:presLayoutVars>
          <dgm:bulletEnabled val="1"/>
        </dgm:presLayoutVars>
      </dgm:prSet>
      <dgm:spPr/>
    </dgm:pt>
    <dgm:pt modelId="{4CD3BEBE-ED16-4BAD-AF1B-C1D3BE83EB4D}" type="pres">
      <dgm:prSet presAssocID="{17DBFADE-242C-4063-8539-5B75ABF250DD}" presName="sibTrans" presStyleLbl="sibTrans2D1" presStyleIdx="0" presStyleCnt="2" custAng="10800000"/>
      <dgm:spPr/>
    </dgm:pt>
    <dgm:pt modelId="{254951B0-B45C-4710-97AE-1B12F2CC203C}" type="pres">
      <dgm:prSet presAssocID="{17DBFADE-242C-4063-8539-5B75ABF250DD}" presName="connectorText" presStyleLbl="sibTrans2D1" presStyleIdx="0" presStyleCnt="2"/>
      <dgm:spPr/>
    </dgm:pt>
    <dgm:pt modelId="{BDFDC084-A2DE-4263-B8E8-A9A0D824F88B}" type="pres">
      <dgm:prSet presAssocID="{CD717157-2EFE-4521-8951-D6CDA9DF964D}" presName="node" presStyleLbl="node1" presStyleIdx="1" presStyleCnt="3">
        <dgm:presLayoutVars>
          <dgm:bulletEnabled val="1"/>
        </dgm:presLayoutVars>
      </dgm:prSet>
      <dgm:spPr/>
    </dgm:pt>
    <dgm:pt modelId="{EC0D570D-C4A0-41C0-9C24-0C67DDE30D5A}" type="pres">
      <dgm:prSet presAssocID="{1705620B-FF84-4F23-A8FD-AA8789FCE359}" presName="sibTrans" presStyleLbl="sibTrans2D1" presStyleIdx="1" presStyleCnt="2" custAng="10800000" custLinFactNeighborX="3081"/>
      <dgm:spPr/>
    </dgm:pt>
    <dgm:pt modelId="{3CB90E72-3488-41BE-98E7-15B88F463324}" type="pres">
      <dgm:prSet presAssocID="{1705620B-FF84-4F23-A8FD-AA8789FCE359}" presName="connectorText" presStyleLbl="sibTrans2D1" presStyleIdx="1" presStyleCnt="2"/>
      <dgm:spPr/>
    </dgm:pt>
    <dgm:pt modelId="{D0B5B097-C1C2-43A4-B5E1-579F1F371565}" type="pres">
      <dgm:prSet presAssocID="{F54E5E73-9C76-4938-8847-92C5189C405E}" presName="node" presStyleLbl="node1" presStyleIdx="2" presStyleCnt="3">
        <dgm:presLayoutVars>
          <dgm:bulletEnabled val="1"/>
        </dgm:presLayoutVars>
      </dgm:prSet>
      <dgm:spPr/>
    </dgm:pt>
  </dgm:ptLst>
  <dgm:cxnLst>
    <dgm:cxn modelId="{0EAD6602-F9ED-4DB2-B6E2-319D1E0A8D35}" type="presOf" srcId="{1705620B-FF84-4F23-A8FD-AA8789FCE359}" destId="{3CB90E72-3488-41BE-98E7-15B88F463324}" srcOrd="1" destOrd="0" presId="urn:microsoft.com/office/officeart/2005/8/layout/process1"/>
    <dgm:cxn modelId="{ED25AB31-F194-4178-84FC-A7F63BB23651}" type="presOf" srcId="{17DBFADE-242C-4063-8539-5B75ABF250DD}" destId="{254951B0-B45C-4710-97AE-1B12F2CC203C}" srcOrd="1" destOrd="0" presId="urn:microsoft.com/office/officeart/2005/8/layout/process1"/>
    <dgm:cxn modelId="{0C49E537-B978-4E5D-97D8-F48FB93E7901}" srcId="{7FB0A413-57F2-4B21-9E56-B7B141F3F5A0}" destId="{92359F39-4BC0-4B5E-8BDD-B9BB2DD0D8AB}" srcOrd="0" destOrd="0" parTransId="{7CD5FDAD-B0F0-42D6-A891-669A5ADD4540}" sibTransId="{17DBFADE-242C-4063-8539-5B75ABF250DD}"/>
    <dgm:cxn modelId="{D6BB6B50-7864-4F14-8C96-9CC4761B5654}" type="presOf" srcId="{F54E5E73-9C76-4938-8847-92C5189C405E}" destId="{D0B5B097-C1C2-43A4-B5E1-579F1F371565}" srcOrd="0" destOrd="0" presId="urn:microsoft.com/office/officeart/2005/8/layout/process1"/>
    <dgm:cxn modelId="{FC07E77A-4885-4B13-8E4B-BC165609640B}" type="presOf" srcId="{7FB0A413-57F2-4B21-9E56-B7B141F3F5A0}" destId="{950C1774-B6CD-47DB-AC2A-7D8CAEA1D697}" srcOrd="0" destOrd="0" presId="urn:microsoft.com/office/officeart/2005/8/layout/process1"/>
    <dgm:cxn modelId="{188DE294-0000-4AF0-AB32-41FA47D19CA8}" type="presOf" srcId="{CD717157-2EFE-4521-8951-D6CDA9DF964D}" destId="{BDFDC084-A2DE-4263-B8E8-A9A0D824F88B}" srcOrd="0" destOrd="0" presId="urn:microsoft.com/office/officeart/2005/8/layout/process1"/>
    <dgm:cxn modelId="{2E450C9C-BE51-4C50-85F1-EFDCB494F755}" type="presOf" srcId="{1705620B-FF84-4F23-A8FD-AA8789FCE359}" destId="{EC0D570D-C4A0-41C0-9C24-0C67DDE30D5A}" srcOrd="0" destOrd="0" presId="urn:microsoft.com/office/officeart/2005/8/layout/process1"/>
    <dgm:cxn modelId="{808C42A0-90F1-4E53-B333-2BE00AA831B3}" type="presOf" srcId="{92359F39-4BC0-4B5E-8BDD-B9BB2DD0D8AB}" destId="{5AFE9788-9EF1-4716-A66A-1C30CCEF68F2}" srcOrd="0" destOrd="0" presId="urn:microsoft.com/office/officeart/2005/8/layout/process1"/>
    <dgm:cxn modelId="{082F6BB9-0DE7-4703-9708-7311F9B66562}" srcId="{7FB0A413-57F2-4B21-9E56-B7B141F3F5A0}" destId="{F54E5E73-9C76-4938-8847-92C5189C405E}" srcOrd="2" destOrd="0" parTransId="{9C3D9A42-E536-48D2-8A41-970C73EEDD5C}" sibTransId="{84804AF0-2B31-4D77-81A7-0984B5FC2286}"/>
    <dgm:cxn modelId="{A9B4EABD-229E-4115-B774-A32230E380D0}" type="presOf" srcId="{17DBFADE-242C-4063-8539-5B75ABF250DD}" destId="{4CD3BEBE-ED16-4BAD-AF1B-C1D3BE83EB4D}" srcOrd="0" destOrd="0" presId="urn:microsoft.com/office/officeart/2005/8/layout/process1"/>
    <dgm:cxn modelId="{C8BD80BF-1F24-403C-9BD7-6CF343C2F2B3}" srcId="{7FB0A413-57F2-4B21-9E56-B7B141F3F5A0}" destId="{CD717157-2EFE-4521-8951-D6CDA9DF964D}" srcOrd="1" destOrd="0" parTransId="{8A2AA87B-A318-41C8-8FDC-9BBAF4B65901}" sibTransId="{1705620B-FF84-4F23-A8FD-AA8789FCE359}"/>
    <dgm:cxn modelId="{41CCF002-FC3C-4D18-8552-B7CA637403E8}" type="presParOf" srcId="{950C1774-B6CD-47DB-AC2A-7D8CAEA1D697}" destId="{5AFE9788-9EF1-4716-A66A-1C30CCEF68F2}" srcOrd="0" destOrd="0" presId="urn:microsoft.com/office/officeart/2005/8/layout/process1"/>
    <dgm:cxn modelId="{D467A4A8-499F-42FB-B023-3C5298AAC219}" type="presParOf" srcId="{950C1774-B6CD-47DB-AC2A-7D8CAEA1D697}" destId="{4CD3BEBE-ED16-4BAD-AF1B-C1D3BE83EB4D}" srcOrd="1" destOrd="0" presId="urn:microsoft.com/office/officeart/2005/8/layout/process1"/>
    <dgm:cxn modelId="{2D957AB8-7ECE-4B41-BC91-16C8EE38EEE5}" type="presParOf" srcId="{4CD3BEBE-ED16-4BAD-AF1B-C1D3BE83EB4D}" destId="{254951B0-B45C-4710-97AE-1B12F2CC203C}" srcOrd="0" destOrd="0" presId="urn:microsoft.com/office/officeart/2005/8/layout/process1"/>
    <dgm:cxn modelId="{E3AA18E2-8237-4A37-B350-31587EF39F5E}" type="presParOf" srcId="{950C1774-B6CD-47DB-AC2A-7D8CAEA1D697}" destId="{BDFDC084-A2DE-4263-B8E8-A9A0D824F88B}" srcOrd="2" destOrd="0" presId="urn:microsoft.com/office/officeart/2005/8/layout/process1"/>
    <dgm:cxn modelId="{AD64BE5A-F2AC-4728-B0C7-038C3B87F6BA}" type="presParOf" srcId="{950C1774-B6CD-47DB-AC2A-7D8CAEA1D697}" destId="{EC0D570D-C4A0-41C0-9C24-0C67DDE30D5A}" srcOrd="3" destOrd="0" presId="urn:microsoft.com/office/officeart/2005/8/layout/process1"/>
    <dgm:cxn modelId="{F5074122-9986-4206-B80E-6BAFD30DB014}" type="presParOf" srcId="{EC0D570D-C4A0-41C0-9C24-0C67DDE30D5A}" destId="{3CB90E72-3488-41BE-98E7-15B88F463324}" srcOrd="0" destOrd="0" presId="urn:microsoft.com/office/officeart/2005/8/layout/process1"/>
    <dgm:cxn modelId="{833191D8-2A41-4557-9BEB-91ACA98ED477}" type="presParOf" srcId="{950C1774-B6CD-47DB-AC2A-7D8CAEA1D697}" destId="{D0B5B097-C1C2-43A4-B5E1-579F1F37156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1C6B2-C1F6-4F36-A9CC-642B40F4C61F}">
      <dsp:nvSpPr>
        <dsp:cNvPr id="0" name=""/>
        <dsp:cNvSpPr/>
      </dsp:nvSpPr>
      <dsp:spPr>
        <a:xfrm rot="21300000">
          <a:off x="24942" y="2246800"/>
          <a:ext cx="8078114" cy="925066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2ADFE-6E5D-400C-98AE-7E3D7B0325E9}">
      <dsp:nvSpPr>
        <dsp:cNvPr id="0" name=""/>
        <dsp:cNvSpPr/>
      </dsp:nvSpPr>
      <dsp:spPr>
        <a:xfrm>
          <a:off x="-508065" y="0"/>
          <a:ext cx="5405250" cy="265111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C7F60-4FFD-406E-A391-1D74E1FD062A}">
      <dsp:nvSpPr>
        <dsp:cNvPr id="0" name=""/>
        <dsp:cNvSpPr/>
      </dsp:nvSpPr>
      <dsp:spPr>
        <a:xfrm>
          <a:off x="4307840" y="0"/>
          <a:ext cx="2600960" cy="227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6500" kern="1200" dirty="0"/>
        </a:p>
      </dsp:txBody>
      <dsp:txXfrm>
        <a:off x="4307840" y="0"/>
        <a:ext cx="2600960" cy="2275840"/>
      </dsp:txXfrm>
    </dsp:sp>
    <dsp:sp modelId="{24BE3336-9C9C-4211-8127-EDB8A7F90DE1}">
      <dsp:nvSpPr>
        <dsp:cNvPr id="0" name=""/>
        <dsp:cNvSpPr/>
      </dsp:nvSpPr>
      <dsp:spPr>
        <a:xfrm>
          <a:off x="3178938" y="2709344"/>
          <a:ext cx="5465844" cy="2619101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31C48-BAA2-486E-91CA-6CA0608EE8D4}">
      <dsp:nvSpPr>
        <dsp:cNvPr id="0" name=""/>
        <dsp:cNvSpPr/>
      </dsp:nvSpPr>
      <dsp:spPr>
        <a:xfrm>
          <a:off x="1219200" y="3142826"/>
          <a:ext cx="2600960" cy="227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6500" kern="1200" dirty="0"/>
        </a:p>
      </dsp:txBody>
      <dsp:txXfrm>
        <a:off x="1219200" y="3142826"/>
        <a:ext cx="2600960" cy="22758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E9788-9EF1-4716-A66A-1C30CCEF68F2}">
      <dsp:nvSpPr>
        <dsp:cNvPr id="0" name=""/>
        <dsp:cNvSpPr/>
      </dsp:nvSpPr>
      <dsp:spPr>
        <a:xfrm>
          <a:off x="7416100" y="721657"/>
          <a:ext cx="2642294" cy="25003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object enters your domain voluntarily, and there’s explicit agreement to take on the role of a </a:t>
          </a:r>
          <a:r>
            <a:rPr lang="en-US" sz="1600" i="1" kern="1200" dirty="0"/>
            <a:t>shomer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i="1" kern="1200" dirty="0"/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0" kern="1200" dirty="0"/>
            <a:t>(</a:t>
          </a:r>
          <a:r>
            <a:rPr lang="en-US" sz="1400" i="0" kern="1200" dirty="0" err="1"/>
            <a:t>Rebbi</a:t>
          </a:r>
          <a:r>
            <a:rPr lang="en-US" sz="1400" i="0" kern="1200" dirty="0"/>
            <a:t>, and our </a:t>
          </a:r>
          <a:r>
            <a:rPr lang="en-US" sz="1400" i="0" kern="1200" dirty="0" err="1"/>
            <a:t>sugya</a:t>
          </a:r>
          <a:r>
            <a:rPr lang="en-US" sz="1400" i="0" kern="1200" dirty="0"/>
            <a:t> according to </a:t>
          </a:r>
          <a:r>
            <a:rPr lang="en-US" sz="1400" i="0" kern="1200" dirty="0" err="1"/>
            <a:t>Tosfot’s</a:t>
          </a:r>
          <a:r>
            <a:rPr lang="en-US" sz="1400" i="0" kern="1200" dirty="0"/>
            <a:t> first answer)</a:t>
          </a:r>
          <a:endParaRPr lang="he-IL" sz="1400" i="0" kern="1200" dirty="0"/>
        </a:p>
      </dsp:txBody>
      <dsp:txXfrm>
        <a:off x="7489333" y="794890"/>
        <a:ext cx="2495828" cy="2353908"/>
      </dsp:txXfrm>
    </dsp:sp>
    <dsp:sp modelId="{4CD3BEBE-ED16-4BAD-AF1B-C1D3BE83EB4D}">
      <dsp:nvSpPr>
        <dsp:cNvPr id="0" name=""/>
        <dsp:cNvSpPr/>
      </dsp:nvSpPr>
      <dsp:spPr>
        <a:xfrm rot="5308">
          <a:off x="6584812" y="1641312"/>
          <a:ext cx="564850" cy="6552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900" kern="1200"/>
        </a:p>
      </dsp:txBody>
      <dsp:txXfrm rot="10800000">
        <a:off x="6584812" y="1772239"/>
        <a:ext cx="395395" cy="393173"/>
      </dsp:txXfrm>
    </dsp:sp>
    <dsp:sp modelId="{BDFDC084-A2DE-4263-B8E8-A9A0D824F88B}">
      <dsp:nvSpPr>
        <dsp:cNvPr id="0" name=""/>
        <dsp:cNvSpPr/>
      </dsp:nvSpPr>
      <dsp:spPr>
        <a:xfrm>
          <a:off x="3708052" y="715931"/>
          <a:ext cx="2642294" cy="25003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object enters your domain voluntarily without any explicit refusal to take on responsibility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(Tanna </a:t>
          </a:r>
          <a:r>
            <a:rPr lang="en-US" sz="1400" kern="1200" dirty="0" err="1"/>
            <a:t>Kamma</a:t>
          </a:r>
          <a:r>
            <a:rPr lang="en-US" sz="1400" kern="1200" dirty="0"/>
            <a:t> in BK </a:t>
          </a:r>
          <a:r>
            <a:rPr lang="en-US" sz="1400" u="sng" kern="1200" dirty="0"/>
            <a:t>and</a:t>
          </a:r>
          <a:r>
            <a:rPr lang="en-US" sz="1400" u="none" kern="1200" dirty="0"/>
            <a:t> our </a:t>
          </a:r>
          <a:r>
            <a:rPr lang="en-US" sz="1400" u="none" kern="1200" dirty="0" err="1"/>
            <a:t>sugya</a:t>
          </a:r>
          <a:r>
            <a:rPr lang="en-US" sz="1400" kern="1200" dirty="0"/>
            <a:t>, according to </a:t>
          </a:r>
          <a:r>
            <a:rPr lang="en-US" sz="1400" kern="1200" dirty="0" err="1"/>
            <a:t>Tosfot’s</a:t>
          </a:r>
          <a:r>
            <a:rPr lang="en-US" sz="1400" kern="1200" dirty="0"/>
            <a:t> second answer)</a:t>
          </a:r>
          <a:endParaRPr lang="he-IL" sz="1400" kern="1200" dirty="0"/>
        </a:p>
      </dsp:txBody>
      <dsp:txXfrm>
        <a:off x="3781285" y="789164"/>
        <a:ext cx="2495828" cy="2353908"/>
      </dsp:txXfrm>
    </dsp:sp>
    <dsp:sp modelId="{EC0D570D-C4A0-41C0-9C24-0C67DDE30D5A}">
      <dsp:nvSpPr>
        <dsp:cNvPr id="0" name=""/>
        <dsp:cNvSpPr/>
      </dsp:nvSpPr>
      <dsp:spPr>
        <a:xfrm>
          <a:off x="2900915" y="1638473"/>
          <a:ext cx="560166" cy="6552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900" kern="1200"/>
        </a:p>
      </dsp:txBody>
      <dsp:txXfrm rot="10800000">
        <a:off x="2900915" y="1769531"/>
        <a:ext cx="392116" cy="393173"/>
      </dsp:txXfrm>
    </dsp:sp>
    <dsp:sp modelId="{D0B5B097-C1C2-43A4-B5E1-579F1F371565}">
      <dsp:nvSpPr>
        <dsp:cNvPr id="0" name=""/>
        <dsp:cNvSpPr/>
      </dsp:nvSpPr>
      <dsp:spPr>
        <a:xfrm>
          <a:off x="8840" y="715931"/>
          <a:ext cx="2642294" cy="25003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object enters your domain, voluntarily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</a:p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</a:t>
          </a:r>
          <a:r>
            <a:rPr lang="en-US" sz="1400" i="1" kern="1200" dirty="0"/>
            <a:t>Tanna </a:t>
          </a:r>
          <a:r>
            <a:rPr lang="en-US" sz="1400" i="1" kern="1200" dirty="0" err="1"/>
            <a:t>Kamma</a:t>
          </a:r>
          <a:r>
            <a:rPr lang="en-US" sz="1400" i="0" kern="1200" dirty="0"/>
            <a:t> of the </a:t>
          </a:r>
          <a:r>
            <a:rPr lang="en-US" sz="1400" i="0" kern="1200" dirty="0" err="1"/>
            <a:t>mishnah</a:t>
          </a:r>
          <a:r>
            <a:rPr lang="en-US" sz="1400" i="0" kern="1200" dirty="0"/>
            <a:t> in </a:t>
          </a:r>
          <a:r>
            <a:rPr lang="en-US" sz="1400" i="0" kern="1200" dirty="0" err="1"/>
            <a:t>Bava</a:t>
          </a:r>
          <a:r>
            <a:rPr lang="en-US" sz="1400" i="0" kern="1200" dirty="0"/>
            <a:t> </a:t>
          </a:r>
          <a:r>
            <a:rPr lang="en-US" sz="1400" i="0" kern="1200" dirty="0" err="1"/>
            <a:t>Kamma</a:t>
          </a:r>
          <a:r>
            <a:rPr lang="en-US" sz="1400" i="0" kern="1200" dirty="0"/>
            <a:t>, according to </a:t>
          </a:r>
          <a:r>
            <a:rPr lang="en-US" sz="1400" i="0" kern="1200" dirty="0" err="1"/>
            <a:t>Tosfot’s</a:t>
          </a:r>
          <a:r>
            <a:rPr lang="en-US" sz="1400" i="0" kern="1200" dirty="0"/>
            <a:t> first answer)</a:t>
          </a:r>
          <a:endParaRPr lang="he-IL" sz="1400" kern="1200" dirty="0"/>
        </a:p>
      </dsp:txBody>
      <dsp:txXfrm>
        <a:off x="82073" y="789164"/>
        <a:ext cx="2495828" cy="2353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F4EA64-D5E8-4450-BC30-7DFC4EBD38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41F71-C740-4CC1-840C-5FB23C8519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963B1-226B-4B24-8975-7DD28730789D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CE577-AAC9-4588-9221-506DA251D4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921CD-9C42-44C5-B535-5F5FA40227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A9CF0-FE85-40E5-A3E4-9D8D4A205B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78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BE83-1F76-412F-817F-6B87541A62B7}" type="datetimeFigureOut">
              <a:rPr lang="en-US" smtClean="0"/>
              <a:t>4/19/2024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54AA9-D1C5-4A71-8BC1-393246244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0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54AA9-D1C5-4A71-8BC1-393246244DD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9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54AA9-D1C5-4A71-8BC1-393246244DD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3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4/19/2024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4/19/2024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4/19/2024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4/19/2024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4/19/2024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4/19/2024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4/19/2024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4/19/2024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C2B9599-6E7A-4DD2-B13A-B4F68A135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E377648-1ED1-4112-805B-16C14CE99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6909241" cy="557107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63B59CB-289C-4850-A932-358B9E412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877" y="806752"/>
            <a:ext cx="6570161" cy="5244497"/>
          </a:xfrm>
          <a:prstGeom prst="rect">
            <a:avLst/>
          </a:prstGeom>
          <a:solidFill>
            <a:schemeClr val="tx1"/>
          </a:solidFill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867647-07B7-4265-832F-DE0E80979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37837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16AC468-2C3D-4337-A9A2-81175F6D5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A873262-74DB-4FD1-9625-E4616CF01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4377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9F3D15D-CB95-47AD-87F5-9CFF84F61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6833" y="2691634"/>
            <a:ext cx="3238829" cy="1828122"/>
          </a:xfrm>
        </p:spPr>
        <p:txBody>
          <a:bodyPr>
            <a:normAutofit/>
          </a:bodyPr>
          <a:lstStyle/>
          <a:p>
            <a:pPr rtl="1"/>
            <a:r>
              <a:rPr lang="he-IL" sz="4000" b="1" dirty="0">
                <a:solidFill>
                  <a:srgbClr val="78B9A8"/>
                </a:solidFill>
              </a:rPr>
              <a:t>מסכת בבא מציעא </a:t>
            </a:r>
            <a:endParaRPr lang="en-US" sz="4000" b="1" dirty="0">
              <a:solidFill>
                <a:srgbClr val="78B9A8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048EE7C-B77F-4E59-88A7-DD66337BB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730" y="4519756"/>
            <a:ext cx="3681413" cy="1265587"/>
          </a:xfrm>
        </p:spPr>
        <p:txBody>
          <a:bodyPr>
            <a:normAutofit/>
          </a:bodyPr>
          <a:lstStyle/>
          <a:p>
            <a:pPr rtl="1"/>
            <a:r>
              <a:rPr lang="he-IL" sz="2600" dirty="0">
                <a:solidFill>
                  <a:srgbClr val="78B9A8"/>
                </a:solidFill>
              </a:rPr>
              <a:t>דף מט</a:t>
            </a:r>
          </a:p>
        </p:txBody>
      </p:sp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9B127657-3883-4CE2-9AFC-3A067D4E30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44797" y="5541275"/>
            <a:ext cx="2680743" cy="1265587"/>
          </a:xfrm>
          <a:prstGeom prst="rect">
            <a:avLst/>
          </a:prstGeom>
        </p:spPr>
      </p:pic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A48F2E5-F50B-4DBB-B35A-513D9EB741D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61287" y="328162"/>
            <a:ext cx="3359020" cy="25192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2977" y="2378509"/>
            <a:ext cx="5069959" cy="24314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</a:rPr>
              <a:t>“Mi </a:t>
            </a:r>
            <a:r>
              <a:rPr lang="en-US" sz="3200" b="1" i="1" dirty="0" err="1">
                <a:solidFill>
                  <a:schemeClr val="bg1"/>
                </a:solidFill>
              </a:rPr>
              <a:t>she’Para</a:t>
            </a:r>
            <a:r>
              <a:rPr lang="en-US" sz="3200" b="1" i="1" dirty="0">
                <a:solidFill>
                  <a:schemeClr val="bg1"/>
                </a:solidFill>
              </a:rPr>
              <a:t>”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(“He Who Exacted Payment”)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and the laws of </a:t>
            </a:r>
            <a:r>
              <a:rPr lang="en-US" sz="3200" b="1" i="1" dirty="0">
                <a:solidFill>
                  <a:schemeClr val="bg1"/>
                </a:solidFill>
              </a:rPr>
              <a:t>shomrim </a:t>
            </a:r>
          </a:p>
          <a:p>
            <a:pPr algn="ctr"/>
            <a:endParaRPr lang="he-IL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6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33261" y="1073426"/>
            <a:ext cx="6211956" cy="4770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sz="2500" b="1" u="sng" dirty="0"/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42024291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52751" y="719666"/>
            <a:ext cx="244792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dirty="0" err="1"/>
              <a:t>Bava</a:t>
            </a:r>
            <a:r>
              <a:rPr lang="en-US" sz="1200" dirty="0"/>
              <a:t> </a:t>
            </a:r>
            <a:r>
              <a:rPr lang="en-US" sz="1200" dirty="0" err="1"/>
              <a:t>Kamma</a:t>
            </a:r>
            <a:r>
              <a:rPr lang="en-US" sz="1200" dirty="0"/>
              <a:t> = </a:t>
            </a:r>
            <a:r>
              <a:rPr lang="en-US" sz="1200" dirty="0" err="1"/>
              <a:t>Bava</a:t>
            </a:r>
            <a:r>
              <a:rPr lang="en-US" sz="1200" dirty="0"/>
              <a:t> </a:t>
            </a:r>
            <a:r>
              <a:rPr lang="en-US" sz="1200" dirty="0" err="1"/>
              <a:t>Metzia</a:t>
            </a:r>
            <a:r>
              <a:rPr lang="en-US" sz="1200" dirty="0"/>
              <a:t> </a:t>
            </a:r>
          </a:p>
          <a:p>
            <a:pPr algn="ctr"/>
            <a:r>
              <a:rPr lang="en-US" sz="1200" dirty="0"/>
              <a:t>The halakha is in accordance with </a:t>
            </a:r>
            <a:r>
              <a:rPr lang="en-US" sz="1200" i="1" dirty="0" err="1"/>
              <a:t>tanna</a:t>
            </a:r>
            <a:r>
              <a:rPr lang="en-US" sz="1200" i="1" dirty="0"/>
              <a:t> </a:t>
            </a:r>
            <a:r>
              <a:rPr lang="en-US" sz="1200" i="1" dirty="0" err="1"/>
              <a:t>kamma</a:t>
            </a:r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The </a:t>
            </a:r>
            <a:r>
              <a:rPr lang="en-US" sz="1200" i="1" dirty="0"/>
              <a:t>shomer</a:t>
            </a:r>
            <a:r>
              <a:rPr lang="en-US" sz="1200" dirty="0"/>
              <a:t>’s responsibility begins from the moment that the object enters his property </a:t>
            </a:r>
            <a:r>
              <a:rPr lang="en-US" sz="1200" dirty="0" err="1"/>
              <a:t>consentually</a:t>
            </a:r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200" dirty="0" err="1"/>
              <a:t>Bava</a:t>
            </a:r>
            <a:r>
              <a:rPr lang="en-US" sz="1200" dirty="0"/>
              <a:t> </a:t>
            </a:r>
            <a:r>
              <a:rPr lang="en-US" sz="1200" dirty="0" err="1"/>
              <a:t>Metzia</a:t>
            </a:r>
            <a:r>
              <a:rPr lang="en-US" sz="1200" dirty="0"/>
              <a:t> refers to a case when I stated that I </a:t>
            </a:r>
            <a:r>
              <a:rPr lang="en-US" sz="1200" u="sng" dirty="0"/>
              <a:t>did not</a:t>
            </a:r>
            <a:r>
              <a:rPr lang="en-US" sz="1200" b="1" dirty="0"/>
              <a:t> </a:t>
            </a:r>
            <a:r>
              <a:rPr lang="en-US" sz="1200" dirty="0"/>
              <a:t>want to be a shomer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D41BD11B-154F-5763-9AAC-BBC559F486D6}"/>
              </a:ext>
            </a:extLst>
          </p:cNvPr>
          <p:cNvSpPr txBox="1"/>
          <p:nvPr/>
        </p:nvSpPr>
        <p:spPr>
          <a:xfrm>
            <a:off x="6774074" y="3938005"/>
            <a:ext cx="226695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dirty="0" err="1"/>
              <a:t>Bava</a:t>
            </a:r>
            <a:r>
              <a:rPr lang="en-US" sz="1200" dirty="0"/>
              <a:t> </a:t>
            </a:r>
            <a:r>
              <a:rPr lang="en-US" sz="1200" dirty="0" err="1"/>
              <a:t>Kamma</a:t>
            </a:r>
            <a:r>
              <a:rPr lang="en-US" sz="1200" dirty="0"/>
              <a:t> = </a:t>
            </a:r>
            <a:r>
              <a:rPr lang="en-US" sz="1200" dirty="0" err="1"/>
              <a:t>Bava</a:t>
            </a:r>
            <a:r>
              <a:rPr lang="en-US" sz="1200" dirty="0"/>
              <a:t> </a:t>
            </a:r>
            <a:r>
              <a:rPr lang="en-US" sz="1200" dirty="0" err="1"/>
              <a:t>Metzia</a:t>
            </a:r>
            <a:endParaRPr lang="en-US" sz="1200" dirty="0"/>
          </a:p>
          <a:p>
            <a:pPr algn="ctr"/>
            <a:r>
              <a:rPr lang="en-US" sz="1200" dirty="0"/>
              <a:t>The halakha is in accordance with </a:t>
            </a:r>
            <a:r>
              <a:rPr lang="en-US" sz="1200" dirty="0" err="1"/>
              <a:t>Rebbi</a:t>
            </a:r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The </a:t>
            </a:r>
            <a:r>
              <a:rPr lang="en-US" sz="1200" i="1" dirty="0"/>
              <a:t>shomer</a:t>
            </a:r>
            <a:r>
              <a:rPr lang="en-US" sz="1200" dirty="0"/>
              <a:t>’s responsibility begins only when he takes upon himself explicit responsibility as a </a:t>
            </a:r>
            <a:r>
              <a:rPr lang="en-US" sz="1200" i="1" dirty="0"/>
              <a:t>shomer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16095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5FBB6C6-DC0B-09D8-7694-E58008E0B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What is required in order be rendered a </a:t>
            </a:r>
            <a:r>
              <a:rPr lang="en-US" b="1" i="1" dirty="0"/>
              <a:t>shomer</a:t>
            </a:r>
            <a:r>
              <a:rPr lang="en-US" b="1" dirty="0"/>
              <a:t>?</a:t>
            </a:r>
            <a:endParaRPr lang="he-IL" b="1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7CDFD10F-0A5E-FC18-D983-503C1E7D9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161839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894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779" y="594543"/>
            <a:ext cx="5180442" cy="862077"/>
          </a:xfrm>
        </p:spPr>
        <p:txBody>
          <a:bodyPr>
            <a:normAutofit/>
          </a:bodyPr>
          <a:lstStyle/>
          <a:p>
            <a:pPr algn="ctr" rtl="1"/>
            <a:r>
              <a:rPr lang="he-IL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בבא מציעא דף </a:t>
            </a:r>
            <a:r>
              <a:rPr lang="he-IL" sz="36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צט</a:t>
            </a:r>
            <a:r>
              <a:rPr lang="he-IL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  </a:t>
            </a: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01" y="389157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23180" y="1362074"/>
            <a:ext cx="60121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2400" dirty="0"/>
              <a:t>אמר רב </a:t>
            </a:r>
            <a:r>
              <a:rPr lang="he-IL" sz="2400" dirty="0" err="1"/>
              <a:t>הונא</a:t>
            </a:r>
            <a:r>
              <a:rPr lang="he-IL" sz="2400" dirty="0"/>
              <a:t>: השואל קרדום </a:t>
            </a:r>
            <a:r>
              <a:rPr lang="he-IL" sz="2400" dirty="0" err="1"/>
              <a:t>מחבירו</a:t>
            </a:r>
            <a:r>
              <a:rPr lang="he-IL" sz="2400" dirty="0"/>
              <a:t>  - בקע בו קנאו. לא בקע בו - לא קנאו. </a:t>
            </a:r>
          </a:p>
          <a:p>
            <a:pPr algn="r" rtl="1"/>
            <a:endParaRPr lang="he-IL" sz="2400" dirty="0"/>
          </a:p>
          <a:p>
            <a:pPr algn="r" rtl="1"/>
            <a:r>
              <a:rPr lang="he-IL" sz="2400" dirty="0"/>
              <a:t>למאי? </a:t>
            </a:r>
          </a:p>
          <a:p>
            <a:pPr algn="r" rtl="1"/>
            <a:r>
              <a:rPr lang="he-IL" sz="2400" dirty="0" err="1"/>
              <a:t>אילימא</a:t>
            </a:r>
            <a:r>
              <a:rPr lang="he-IL" sz="2400" dirty="0"/>
              <a:t> </a:t>
            </a:r>
            <a:r>
              <a:rPr lang="he-IL" sz="2400" dirty="0" err="1"/>
              <a:t>לאונסין</a:t>
            </a:r>
            <a:r>
              <a:rPr lang="he-IL" sz="2400" dirty="0"/>
              <a:t>: </a:t>
            </a:r>
            <a:r>
              <a:rPr lang="he-IL" sz="2400" dirty="0" err="1"/>
              <a:t>מ"ש</a:t>
            </a:r>
            <a:r>
              <a:rPr lang="he-IL" sz="2400" dirty="0"/>
              <a:t> פרה </a:t>
            </a:r>
            <a:r>
              <a:rPr lang="he-IL" sz="2400" dirty="0" err="1"/>
              <a:t>דמשעת</a:t>
            </a:r>
            <a:r>
              <a:rPr lang="he-IL" sz="2400" dirty="0"/>
              <a:t> שאילה? </a:t>
            </a:r>
          </a:p>
          <a:p>
            <a:pPr algn="r" rtl="1"/>
            <a:r>
              <a:rPr lang="he-IL" sz="2400" dirty="0"/>
              <a:t>אלא לחזרה: בקע בו - לא מצי הדר ביה משאיל, לא בקע בו - מצי משאיל הדר ביה. </a:t>
            </a:r>
          </a:p>
          <a:p>
            <a:pPr algn="r" rtl="1"/>
            <a:endParaRPr lang="he-IL" sz="2400" dirty="0"/>
          </a:p>
          <a:p>
            <a:pPr algn="r" rtl="1"/>
            <a:r>
              <a:rPr lang="he-IL" sz="2400" dirty="0" err="1"/>
              <a:t>ופליגא</a:t>
            </a:r>
            <a:r>
              <a:rPr lang="he-IL" sz="2400" dirty="0"/>
              <a:t> דר' אלעזר </a:t>
            </a:r>
            <a:r>
              <a:rPr lang="he-IL" sz="2400" dirty="0" err="1"/>
              <a:t>דא"ר</a:t>
            </a:r>
            <a:r>
              <a:rPr lang="he-IL" sz="2400" dirty="0"/>
              <a:t> אלעזר "כדרך שתקנו משיכה בלקוחות כך תקנו משיכה בשומרים" </a:t>
            </a:r>
          </a:p>
          <a:p>
            <a:pPr algn="r" rtl="1"/>
            <a:endParaRPr lang="he-IL" sz="2800" dirty="0"/>
          </a:p>
          <a:p>
            <a:pPr algn="r" rtl="1"/>
            <a:endParaRPr lang="he-IL" sz="2800" dirty="0"/>
          </a:p>
        </p:txBody>
      </p:sp>
      <p:sp>
        <p:nvSpPr>
          <p:cNvPr id="4" name="מלבן 3"/>
          <p:cNvSpPr/>
          <p:nvPr/>
        </p:nvSpPr>
        <p:spPr>
          <a:xfrm>
            <a:off x="5207000" y="1135132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br>
              <a:rPr lang="he-IL" sz="2400" dirty="0"/>
            </a:br>
            <a:r>
              <a:rPr lang="he-IL" sz="2400" dirty="0"/>
              <a:t> </a:t>
            </a:r>
          </a:p>
          <a:p>
            <a:pPr algn="r"/>
            <a:endParaRPr lang="he-IL" sz="2400" dirty="0"/>
          </a:p>
          <a:p>
            <a:pPr algn="r"/>
            <a:endParaRPr lang="he-IL" sz="2400" dirty="0"/>
          </a:p>
          <a:p>
            <a:pPr algn="r"/>
            <a:endParaRPr lang="he-I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928191" y="2104628"/>
            <a:ext cx="16101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80F6FAE9-3604-4844-22B1-27CFC6AA1E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759" y="1135132"/>
            <a:ext cx="3231160" cy="4541914"/>
          </a:xfrm>
          <a:prstGeom prst="rect">
            <a:avLst/>
          </a:prstGeom>
        </p:spPr>
      </p:pic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725702A5-A404-73C8-5CA8-908ADB19746D}"/>
              </a:ext>
            </a:extLst>
          </p:cNvPr>
          <p:cNvSpPr txBox="1"/>
          <p:nvPr/>
        </p:nvSpPr>
        <p:spPr>
          <a:xfrm>
            <a:off x="1350569" y="1102822"/>
            <a:ext cx="2425120" cy="41703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200" b="1" u="sng" dirty="0">
                <a:solidFill>
                  <a:schemeClr val="bg1"/>
                </a:solidFill>
              </a:rPr>
              <a:t>According to </a:t>
            </a:r>
            <a:r>
              <a:rPr lang="en-US" sz="1200" b="1" u="sng" dirty="0" err="1">
                <a:solidFill>
                  <a:schemeClr val="bg1"/>
                </a:solidFill>
              </a:rPr>
              <a:t>Tosfot</a:t>
            </a:r>
            <a:r>
              <a:rPr lang="en-US" sz="1200" b="1" u="sng" dirty="0">
                <a:solidFill>
                  <a:schemeClr val="bg1"/>
                </a:solidFill>
              </a:rPr>
              <a:t> and the Rosh on our </a:t>
            </a:r>
            <a:r>
              <a:rPr lang="en-US" sz="1200" b="1" u="sng" dirty="0" err="1">
                <a:solidFill>
                  <a:schemeClr val="bg1"/>
                </a:solidFill>
              </a:rPr>
              <a:t>sugya</a:t>
            </a:r>
            <a:r>
              <a:rPr lang="he-IL" sz="1200" b="1" u="sng" dirty="0">
                <a:solidFill>
                  <a:schemeClr val="bg1"/>
                </a:solidFill>
              </a:rPr>
              <a:t>:</a:t>
            </a:r>
            <a:br>
              <a:rPr lang="en-US" sz="1700" b="1" u="sng" dirty="0">
                <a:solidFill>
                  <a:schemeClr val="bg1"/>
                </a:solidFill>
              </a:rPr>
            </a:br>
            <a:endParaRPr lang="en-US" sz="1700" b="1" u="sng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Until when can the lender go back on his agreement to lend the object?</a:t>
            </a: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u="sng" dirty="0">
                <a:solidFill>
                  <a:schemeClr val="bg1"/>
                </a:solidFill>
              </a:rPr>
              <a:t>Rav Huna</a:t>
            </a:r>
            <a:r>
              <a:rPr lang="en-US" sz="1600" b="1" dirty="0">
                <a:solidFill>
                  <a:schemeClr val="bg1"/>
                </a:solidFill>
              </a:rPr>
              <a:t>: Until the moment that the borrower begins to </a:t>
            </a:r>
            <a:r>
              <a:rPr lang="en-US" sz="1600" b="1" u="sng" dirty="0">
                <a:solidFill>
                  <a:schemeClr val="bg1"/>
                </a:solidFill>
              </a:rPr>
              <a:t>use</a:t>
            </a:r>
            <a:r>
              <a:rPr lang="en-US" sz="1600" b="1" dirty="0">
                <a:solidFill>
                  <a:schemeClr val="bg1"/>
                </a:solidFill>
              </a:rPr>
              <a:t> the object</a:t>
            </a: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b="1" u="sng" dirty="0">
                <a:solidFill>
                  <a:schemeClr val="bg1"/>
                </a:solidFill>
              </a:rPr>
              <a:t>Rabbi Elazar</a:t>
            </a:r>
            <a:r>
              <a:rPr lang="en-US" sz="1600" b="1" dirty="0">
                <a:solidFill>
                  <a:schemeClr val="bg1"/>
                </a:solidFill>
              </a:rPr>
              <a:t>: Until the moment that the borrower “pulls” the object into his domain</a:t>
            </a:r>
            <a:endParaRPr lang="he-IL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18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6FF3823-BBAD-4D28-B6DB-E416E2409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20F056-0FFD-4EE9-BDCB-8963C7F8B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507ED7-71D7-4B95-8D4F-7B3E18623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A38E6D2-F0D9-4B69-ABEB-EB70412E8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35880" y="1267730"/>
            <a:ext cx="1920240" cy="731520"/>
            <a:chOff x="4828372" y="1267730"/>
            <a:chExt cx="2227748" cy="73152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A075-7728-48F3-B18E-92389160D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5880" y="1267730"/>
              <a:ext cx="192024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115E6AD-1E2A-40FE-B424-56271D8A8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28372" y="1267730"/>
              <a:ext cx="1567331" cy="645295"/>
              <a:chOff x="5318306" y="1386268"/>
              <a:chExt cx="1567331" cy="645295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2CFBBA0-D70F-4068-8385-B020EA21AA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5318306" y="1386268"/>
                <a:ext cx="0" cy="640080"/>
              </a:xfrm>
              <a:prstGeom prst="lin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D963F62F-FFD6-43CD-BE0D-00770BB97C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6885637" y="1386268"/>
                <a:ext cx="0" cy="640080"/>
              </a:xfrm>
              <a:prstGeom prst="lin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75688F4-0BFA-49D0-92B0-84CBE5508B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5318306" y="2031563"/>
                <a:ext cx="1567331" cy="0"/>
              </a:xfrm>
              <a:prstGeom prst="lin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BB58C53-AF1A-4577-9FD9-2A6A3DDEA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5F7F7DE-2DAA-4260-B379-423DEC36F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0C984F-4779-40F8-A8DC-59DD7615B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7D5430C-DB52-4EA6-8319-C7AC4C171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166ECFA-EC1E-4CD9-A9CC-1EBFE29AB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746FE2E-3188-4CA0-96F7-21A68D1B1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A picture containing clock&#10;&#10;Description automatically generated">
            <a:extLst>
              <a:ext uri="{FF2B5EF4-FFF2-40B4-BE49-F238E27FC236}">
                <a16:creationId xmlns:a16="http://schemas.microsoft.com/office/drawing/2014/main" id="{71C52F48-E9C5-4BBB-91DB-E4B7C8C13B17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3448860" y="2534165"/>
            <a:ext cx="4499566" cy="2124259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3772101" y="2966566"/>
            <a:ext cx="1363779" cy="125945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290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r>
              <a:rPr lang="he-IL" sz="3600" dirty="0"/>
              <a:t>משנה בבא מציעא פרק ד</a:t>
            </a:r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" y="374215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4" name="מלבן 3"/>
          <p:cNvSpPr/>
          <p:nvPr/>
        </p:nvSpPr>
        <p:spPr>
          <a:xfrm>
            <a:off x="5110480" y="868005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sz="2800" dirty="0"/>
          </a:p>
          <a:p>
            <a:pPr algn="r"/>
            <a:r>
              <a:rPr lang="he-IL" sz="2800" dirty="0" err="1"/>
              <a:t>מטלטלין</a:t>
            </a:r>
            <a:r>
              <a:rPr lang="he-IL" sz="2800" dirty="0"/>
              <a:t> קונים את המטבע, והמטבע אינו קונה את </a:t>
            </a:r>
            <a:r>
              <a:rPr lang="he-IL" sz="2800" dirty="0" err="1"/>
              <a:t>המטלטלין</a:t>
            </a:r>
            <a:r>
              <a:rPr lang="he-IL" sz="2800" dirty="0"/>
              <a:t>.</a:t>
            </a:r>
          </a:p>
          <a:p>
            <a:pPr algn="r"/>
            <a:r>
              <a:rPr lang="he-IL" sz="2800" dirty="0"/>
              <a:t> </a:t>
            </a:r>
          </a:p>
          <a:p>
            <a:pPr algn="r"/>
            <a:r>
              <a:rPr lang="he-IL" sz="2800" dirty="0"/>
              <a:t>זה הכלל: כל </a:t>
            </a:r>
            <a:r>
              <a:rPr lang="he-IL" sz="2800" dirty="0" err="1"/>
              <a:t>המטלטלין</a:t>
            </a:r>
            <a:r>
              <a:rPr lang="he-IL" sz="2800" dirty="0"/>
              <a:t> </a:t>
            </a:r>
            <a:r>
              <a:rPr lang="he-IL" sz="2800" dirty="0" err="1"/>
              <a:t>קונין</a:t>
            </a:r>
            <a:r>
              <a:rPr lang="he-IL" sz="2800" dirty="0"/>
              <a:t> זה את זה.</a:t>
            </a:r>
          </a:p>
          <a:p>
            <a:pPr algn="r"/>
            <a:r>
              <a:rPr lang="he-IL" sz="2800" dirty="0"/>
              <a:t>כיצד? משך הימנו פירות ולא נתן לו מעות - אינו יכול לחזור בו. נתן לו מעות ולא משך הימנו פירות - יכול לחזור בו.</a:t>
            </a:r>
          </a:p>
          <a:p>
            <a:pPr algn="r"/>
            <a:endParaRPr lang="he-IL" sz="2800" dirty="0"/>
          </a:p>
          <a:p>
            <a:pPr algn="r"/>
            <a:r>
              <a:rPr lang="he-IL" sz="2800" b="1" dirty="0">
                <a:solidFill>
                  <a:srgbClr val="FFC000"/>
                </a:solidFill>
              </a:rPr>
              <a:t>אבל אמרו</a:t>
            </a:r>
            <a:r>
              <a:rPr lang="he-IL" sz="2800" dirty="0"/>
              <a:t>, מי שפרע מאנשי דור המבול ומדור הפלגה, הוא עתיד להיפרע ממי שאינו עומד בדיבורו.</a:t>
            </a:r>
          </a:p>
        </p:txBody>
      </p:sp>
    </p:spTree>
    <p:extLst>
      <p:ext uri="{BB962C8B-B14F-4D97-AF65-F5344CB8AC3E}">
        <p14:creationId xmlns:p14="http://schemas.microsoft.com/office/powerpoint/2010/main" val="1960923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97" y="365949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4" name="מלבן 3"/>
          <p:cNvSpPr/>
          <p:nvPr/>
        </p:nvSpPr>
        <p:spPr>
          <a:xfrm>
            <a:off x="5110480" y="651776"/>
            <a:ext cx="6096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he-IL" sz="2800" dirty="0"/>
              <a:t>ההוא גברא </a:t>
            </a:r>
            <a:r>
              <a:rPr lang="he-IL" sz="2800" dirty="0" err="1"/>
              <a:t>דיהיב</a:t>
            </a:r>
            <a:r>
              <a:rPr lang="he-IL" sz="2800" dirty="0"/>
              <a:t> זוזי </a:t>
            </a:r>
            <a:r>
              <a:rPr lang="he-IL" sz="2800" dirty="0" err="1"/>
              <a:t>אשומשמי</a:t>
            </a:r>
            <a:endParaRPr lang="he-IL" sz="2800" dirty="0"/>
          </a:p>
          <a:p>
            <a:pPr algn="r"/>
            <a:r>
              <a:rPr lang="he-IL" sz="2800" dirty="0"/>
              <a:t>לסוף אייקר </a:t>
            </a:r>
            <a:r>
              <a:rPr lang="he-IL" sz="2800" dirty="0" err="1"/>
              <a:t>שומשמי</a:t>
            </a:r>
            <a:endParaRPr lang="he-IL" sz="2800" dirty="0"/>
          </a:p>
          <a:p>
            <a:pPr algn="r"/>
            <a:r>
              <a:rPr lang="he-IL" sz="2800" dirty="0"/>
              <a:t>הדרו בהו ואמרו ליה לית לן </a:t>
            </a:r>
            <a:r>
              <a:rPr lang="he-IL" sz="2800" dirty="0" err="1"/>
              <a:t>שומשמי</a:t>
            </a:r>
            <a:r>
              <a:rPr lang="he-IL" sz="2800" dirty="0"/>
              <a:t> שקול זוזך </a:t>
            </a:r>
          </a:p>
          <a:p>
            <a:pPr algn="r"/>
            <a:r>
              <a:rPr lang="he-IL" sz="2800" dirty="0"/>
              <a:t>לא שקיל זוזיה </a:t>
            </a:r>
          </a:p>
          <a:p>
            <a:pPr algn="r"/>
            <a:r>
              <a:rPr lang="he-IL" sz="2800" dirty="0" err="1"/>
              <a:t>איגנוב</a:t>
            </a:r>
            <a:r>
              <a:rPr lang="he-IL" sz="2800" dirty="0"/>
              <a:t> </a:t>
            </a:r>
          </a:p>
          <a:p>
            <a:pPr algn="r"/>
            <a:r>
              <a:rPr lang="he-IL" sz="2800" dirty="0"/>
              <a:t>אתו </a:t>
            </a:r>
            <a:r>
              <a:rPr lang="he-IL" sz="2800" dirty="0" err="1"/>
              <a:t>לקמיה</a:t>
            </a:r>
            <a:r>
              <a:rPr lang="he-IL" sz="2800" dirty="0"/>
              <a:t> </a:t>
            </a:r>
            <a:r>
              <a:rPr lang="he-IL" sz="2800" dirty="0" err="1"/>
              <a:t>דרבא</a:t>
            </a:r>
            <a:r>
              <a:rPr lang="he-IL" sz="2800" dirty="0"/>
              <a:t>, אמר ליה: כיון </a:t>
            </a:r>
            <a:r>
              <a:rPr lang="he-IL" sz="2800" dirty="0" err="1"/>
              <a:t>דאמרי</a:t>
            </a:r>
            <a:r>
              <a:rPr lang="he-IL" sz="2800" dirty="0"/>
              <a:t> לך שקול זוזך ולא שקלית, לא </a:t>
            </a:r>
            <a:r>
              <a:rPr lang="he-IL" sz="2800" dirty="0" err="1"/>
              <a:t>מבעיא</a:t>
            </a:r>
            <a:r>
              <a:rPr lang="he-IL" sz="2800" dirty="0"/>
              <a:t> שומר שכר דלא הוי אלא אפילו שומר חנם נמי לא הוי </a:t>
            </a:r>
          </a:p>
          <a:p>
            <a:pPr algn="r"/>
            <a:r>
              <a:rPr lang="he-IL" sz="2800" dirty="0"/>
              <a:t>אמרו ליה רבנן </a:t>
            </a:r>
            <a:r>
              <a:rPr lang="he-IL" sz="2800" dirty="0" err="1"/>
              <a:t>לרבא</a:t>
            </a:r>
            <a:r>
              <a:rPr lang="he-IL" sz="2800" dirty="0"/>
              <a:t>: והא בעי </a:t>
            </a:r>
            <a:r>
              <a:rPr lang="he-IL" sz="2800" dirty="0" err="1"/>
              <a:t>לקבולי</a:t>
            </a:r>
            <a:r>
              <a:rPr lang="he-IL" sz="2800" dirty="0"/>
              <a:t> עליה מי שפרע </a:t>
            </a:r>
          </a:p>
          <a:p>
            <a:pPr algn="r"/>
            <a:r>
              <a:rPr lang="he-IL" sz="2800" dirty="0"/>
              <a:t>אמר להו הכי נמי </a:t>
            </a:r>
          </a:p>
        </p:txBody>
      </p:sp>
      <p:sp>
        <p:nvSpPr>
          <p:cNvPr id="6" name="מסגרת 5"/>
          <p:cNvSpPr/>
          <p:nvPr/>
        </p:nvSpPr>
        <p:spPr>
          <a:xfrm>
            <a:off x="854704" y="1086153"/>
            <a:ext cx="3221283" cy="4530903"/>
          </a:xfrm>
          <a:prstGeom prst="fra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D9F8AAFC-590D-7DDD-8B9A-F6761B1C23E6}"/>
              </a:ext>
            </a:extLst>
          </p:cNvPr>
          <p:cNvSpPr txBox="1"/>
          <p:nvPr/>
        </p:nvSpPr>
        <p:spPr>
          <a:xfrm>
            <a:off x="1396204" y="1535722"/>
            <a:ext cx="2218469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000" b="1" u="sng" dirty="0">
                <a:solidFill>
                  <a:schemeClr val="bg1"/>
                </a:solidFill>
              </a:rPr>
              <a:t>What we can glean from this story:</a:t>
            </a:r>
            <a:endParaRPr lang="he-IL" sz="2000" b="1" u="sng" dirty="0">
              <a:solidFill>
                <a:schemeClr val="bg1"/>
              </a:solidFill>
            </a:endParaRPr>
          </a:p>
          <a:p>
            <a:pPr algn="r" rtl="1"/>
            <a:endParaRPr lang="he-IL" sz="2000" b="1" dirty="0">
              <a:solidFill>
                <a:schemeClr val="bg1"/>
              </a:solidFill>
            </a:endParaRPr>
          </a:p>
          <a:p>
            <a:pPr rtl="1"/>
            <a:r>
              <a:rPr lang="en-US" sz="1500" b="1" dirty="0">
                <a:solidFill>
                  <a:schemeClr val="bg1"/>
                </a:solidFill>
              </a:rPr>
              <a:t>1. Agreement to a transaction or exchange of money don’t obligate</a:t>
            </a:r>
          </a:p>
          <a:p>
            <a:pPr rtl="1"/>
            <a:r>
              <a:rPr lang="en-US" sz="1500" b="1" dirty="0">
                <a:solidFill>
                  <a:schemeClr val="bg1"/>
                </a:solidFill>
              </a:rPr>
              <a:t>But they do obligate you in “</a:t>
            </a:r>
            <a:r>
              <a:rPr lang="en-US" sz="1500" b="1" i="1" dirty="0">
                <a:solidFill>
                  <a:schemeClr val="bg1"/>
                </a:solidFill>
              </a:rPr>
              <a:t>mi </a:t>
            </a:r>
            <a:r>
              <a:rPr lang="en-US" sz="1500" b="1" i="1" dirty="0" err="1">
                <a:solidFill>
                  <a:schemeClr val="bg1"/>
                </a:solidFill>
              </a:rPr>
              <a:t>sheParah</a:t>
            </a:r>
            <a:r>
              <a:rPr lang="en-US" sz="1500" b="1" dirty="0">
                <a:solidFill>
                  <a:schemeClr val="bg1"/>
                </a:solidFill>
              </a:rPr>
              <a:t>”</a:t>
            </a:r>
          </a:p>
          <a:p>
            <a:pPr rtl="1"/>
            <a:r>
              <a:rPr lang="en-US" sz="1500" b="1" dirty="0">
                <a:solidFill>
                  <a:schemeClr val="bg1"/>
                </a:solidFill>
              </a:rPr>
              <a:t>2. Bringing an object into your property doesn’t obligate you as a </a:t>
            </a:r>
            <a:r>
              <a:rPr lang="en-US" sz="1500" b="1" i="1" dirty="0">
                <a:solidFill>
                  <a:schemeClr val="bg1"/>
                </a:solidFill>
              </a:rPr>
              <a:t>shomer</a:t>
            </a:r>
            <a:endParaRPr lang="en-US" sz="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15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" y="374215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4" name="מלבן 3"/>
          <p:cNvSpPr/>
          <p:nvPr/>
        </p:nvSpPr>
        <p:spPr>
          <a:xfrm>
            <a:off x="5110480" y="868005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he-IL" sz="2800" dirty="0"/>
              <a:t>אמר רב </a:t>
            </a:r>
            <a:r>
              <a:rPr lang="he-IL" sz="2800" dirty="0" err="1"/>
              <a:t>פפי</a:t>
            </a:r>
            <a:r>
              <a:rPr lang="he-IL" sz="2800" dirty="0"/>
              <a:t> אמר לי </a:t>
            </a:r>
            <a:r>
              <a:rPr lang="he-IL" sz="2800" dirty="0" err="1"/>
              <a:t>רבינא</a:t>
            </a:r>
            <a:r>
              <a:rPr lang="he-IL" sz="2800" dirty="0"/>
              <a:t> לדידי אמר לי ההוא </a:t>
            </a:r>
            <a:r>
              <a:rPr lang="he-IL" sz="2800" dirty="0" err="1"/>
              <a:t>מרבנן</a:t>
            </a:r>
            <a:r>
              <a:rPr lang="he-IL" sz="2800" dirty="0"/>
              <a:t> ורב </a:t>
            </a:r>
            <a:r>
              <a:rPr lang="he-IL" sz="2800" dirty="0" err="1"/>
              <a:t>טבות</a:t>
            </a:r>
            <a:r>
              <a:rPr lang="he-IL" sz="2800" dirty="0"/>
              <a:t> שמיה ואמרי לה רב שמואל בר </a:t>
            </a:r>
            <a:r>
              <a:rPr lang="he-IL" sz="2800" dirty="0" err="1"/>
              <a:t>זוטרא</a:t>
            </a:r>
            <a:r>
              <a:rPr lang="he-IL" sz="2800" dirty="0"/>
              <a:t> שמיה דאי הוו יהבי ליה כל </a:t>
            </a:r>
            <a:r>
              <a:rPr lang="he-IL" sz="2800" dirty="0" err="1"/>
              <a:t>חללא</a:t>
            </a:r>
            <a:r>
              <a:rPr lang="he-IL" sz="2800" dirty="0"/>
              <a:t> </a:t>
            </a:r>
            <a:r>
              <a:rPr lang="he-IL" sz="2800" dirty="0" err="1"/>
              <a:t>דעלמא</a:t>
            </a:r>
            <a:r>
              <a:rPr lang="he-IL" sz="2800" dirty="0"/>
              <a:t> לא הוי </a:t>
            </a:r>
            <a:r>
              <a:rPr lang="he-IL" sz="2800" dirty="0" err="1"/>
              <a:t>קא</a:t>
            </a:r>
            <a:r>
              <a:rPr lang="he-IL" sz="2800" dirty="0"/>
              <a:t> משני בדבוריה.</a:t>
            </a:r>
          </a:p>
          <a:p>
            <a:pPr algn="just" rtl="1"/>
            <a:r>
              <a:rPr lang="he-IL" sz="2800" dirty="0"/>
              <a:t>בדידי </a:t>
            </a:r>
            <a:r>
              <a:rPr lang="he-IL" sz="2800" dirty="0" err="1"/>
              <a:t>הוה</a:t>
            </a:r>
            <a:r>
              <a:rPr lang="he-IL" sz="2800" dirty="0"/>
              <a:t> </a:t>
            </a:r>
            <a:r>
              <a:rPr lang="he-IL" sz="2800" dirty="0" err="1"/>
              <a:t>עובדא</a:t>
            </a:r>
            <a:r>
              <a:rPr lang="he-IL" sz="2800" dirty="0"/>
              <a:t> ההוא יומא </a:t>
            </a:r>
            <a:r>
              <a:rPr lang="he-IL" sz="2800" dirty="0" err="1"/>
              <a:t>אפניא</a:t>
            </a:r>
            <a:r>
              <a:rPr lang="he-IL" sz="2800" dirty="0"/>
              <a:t> </a:t>
            </a:r>
            <a:r>
              <a:rPr lang="he-IL" sz="2800" dirty="0" err="1"/>
              <a:t>דמעלי</a:t>
            </a:r>
            <a:r>
              <a:rPr lang="he-IL" sz="2800" dirty="0"/>
              <a:t> שבתא </a:t>
            </a:r>
            <a:r>
              <a:rPr lang="he-IL" sz="2800" dirty="0" err="1"/>
              <a:t>הוה</a:t>
            </a:r>
            <a:r>
              <a:rPr lang="he-IL" sz="2800" dirty="0"/>
              <a:t> </a:t>
            </a:r>
            <a:r>
              <a:rPr lang="he-IL" sz="2800" dirty="0" err="1"/>
              <a:t>והוה</a:t>
            </a:r>
            <a:r>
              <a:rPr lang="he-IL" sz="2800" dirty="0"/>
              <a:t> </a:t>
            </a:r>
            <a:r>
              <a:rPr lang="he-IL" sz="2800" dirty="0" err="1"/>
              <a:t>יתיבנא</a:t>
            </a:r>
            <a:r>
              <a:rPr lang="he-IL" sz="2800" dirty="0"/>
              <a:t> ואתא ההוא גברא </a:t>
            </a:r>
            <a:r>
              <a:rPr lang="he-IL" sz="2800" dirty="0" err="1"/>
              <a:t>וקאי</a:t>
            </a:r>
            <a:r>
              <a:rPr lang="he-IL" sz="2800" dirty="0"/>
              <a:t> </a:t>
            </a:r>
            <a:r>
              <a:rPr lang="he-IL" sz="2800" dirty="0" err="1"/>
              <a:t>אבבא</a:t>
            </a:r>
            <a:endParaRPr lang="he-IL" sz="2800" dirty="0"/>
          </a:p>
          <a:p>
            <a:pPr algn="just" rtl="1"/>
            <a:r>
              <a:rPr lang="he-IL" sz="2800" dirty="0"/>
              <a:t>אמר לי: </a:t>
            </a:r>
            <a:r>
              <a:rPr lang="he-IL" sz="2800" dirty="0" err="1"/>
              <a:t>אית</a:t>
            </a:r>
            <a:r>
              <a:rPr lang="he-IL" sz="2800" dirty="0"/>
              <a:t> לך </a:t>
            </a:r>
            <a:r>
              <a:rPr lang="he-IL" sz="2800" dirty="0" err="1"/>
              <a:t>שומשמי</a:t>
            </a:r>
            <a:r>
              <a:rPr lang="he-IL" sz="2800" dirty="0"/>
              <a:t> </a:t>
            </a:r>
            <a:r>
              <a:rPr lang="he-IL" sz="2800" dirty="0" err="1"/>
              <a:t>לזבוני</a:t>
            </a:r>
            <a:r>
              <a:rPr lang="he-IL" sz="2800" dirty="0"/>
              <a:t>?</a:t>
            </a:r>
            <a:br>
              <a:rPr lang="en-US" sz="2800" dirty="0"/>
            </a:br>
            <a:r>
              <a:rPr lang="he-IL" sz="2800" dirty="0"/>
              <a:t>אמרי ליה: לא </a:t>
            </a:r>
          </a:p>
          <a:p>
            <a:pPr algn="just" rtl="1"/>
            <a:r>
              <a:rPr lang="he-IL" sz="2800" dirty="0"/>
              <a:t>אמר לי: </a:t>
            </a:r>
            <a:r>
              <a:rPr lang="he-IL" sz="2800" dirty="0" err="1"/>
              <a:t>ליהוו</a:t>
            </a:r>
            <a:r>
              <a:rPr lang="he-IL" sz="2800" dirty="0"/>
              <a:t> הנך זוזי </a:t>
            </a:r>
            <a:r>
              <a:rPr lang="he-IL" sz="2800" dirty="0" err="1"/>
              <a:t>בפקדון</a:t>
            </a:r>
            <a:r>
              <a:rPr lang="he-IL" sz="2800" dirty="0"/>
              <a:t> גבך </a:t>
            </a:r>
            <a:r>
              <a:rPr lang="he-IL" sz="2800" dirty="0" err="1"/>
              <a:t>דהא</a:t>
            </a:r>
            <a:r>
              <a:rPr lang="he-IL" sz="2800" dirty="0"/>
              <a:t> חשכה לי</a:t>
            </a:r>
          </a:p>
          <a:p>
            <a:pPr algn="just" rtl="1"/>
            <a:endParaRPr lang="he-IL" sz="2800" dirty="0"/>
          </a:p>
          <a:p>
            <a:pPr algn="just" rtl="1"/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30446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" y="374215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4" name="מלבן 3"/>
          <p:cNvSpPr/>
          <p:nvPr/>
        </p:nvSpPr>
        <p:spPr>
          <a:xfrm>
            <a:off x="5110480" y="868005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endParaRPr lang="he-IL" sz="2800" dirty="0"/>
          </a:p>
          <a:p>
            <a:pPr algn="just" rtl="1"/>
            <a:r>
              <a:rPr lang="he-IL" sz="2800" dirty="0"/>
              <a:t>אמרי ליה: הא ביתא </a:t>
            </a:r>
            <a:r>
              <a:rPr lang="he-IL" sz="2800" dirty="0" err="1"/>
              <a:t>קמך</a:t>
            </a:r>
            <a:r>
              <a:rPr lang="he-IL" sz="2800" dirty="0"/>
              <a:t> </a:t>
            </a:r>
          </a:p>
          <a:p>
            <a:pPr algn="just" rtl="1"/>
            <a:r>
              <a:rPr lang="he-IL" sz="2800" dirty="0" err="1"/>
              <a:t>אותבינהו</a:t>
            </a:r>
            <a:r>
              <a:rPr lang="he-IL" sz="2800" dirty="0"/>
              <a:t> בביתא </a:t>
            </a:r>
            <a:r>
              <a:rPr lang="he-IL" sz="2800" dirty="0" err="1"/>
              <a:t>ואיגנוב</a:t>
            </a:r>
            <a:r>
              <a:rPr lang="he-IL" sz="2800" dirty="0"/>
              <a:t> </a:t>
            </a:r>
          </a:p>
          <a:p>
            <a:pPr algn="just" rtl="1"/>
            <a:r>
              <a:rPr lang="he-IL" sz="2800" dirty="0"/>
              <a:t>אתא </a:t>
            </a:r>
            <a:r>
              <a:rPr lang="he-IL" sz="2800" dirty="0" err="1"/>
              <a:t>לקמיה</a:t>
            </a:r>
            <a:r>
              <a:rPr lang="he-IL" sz="2800" dirty="0"/>
              <a:t> </a:t>
            </a:r>
            <a:r>
              <a:rPr lang="he-IL" sz="2800" dirty="0" err="1"/>
              <a:t>דרבא</a:t>
            </a:r>
            <a:r>
              <a:rPr lang="he-IL" sz="2800" dirty="0"/>
              <a:t>, אמר ליה: כל הא ביתא </a:t>
            </a:r>
            <a:r>
              <a:rPr lang="he-IL" sz="2800" dirty="0" err="1"/>
              <a:t>קמך</a:t>
            </a:r>
            <a:r>
              <a:rPr lang="he-IL" sz="2800" dirty="0"/>
              <a:t> לא </a:t>
            </a:r>
            <a:r>
              <a:rPr lang="he-IL" sz="2800" dirty="0" err="1"/>
              <a:t>מיבעיא</a:t>
            </a:r>
            <a:r>
              <a:rPr lang="he-IL" sz="2800" dirty="0"/>
              <a:t> שומר שכר דלא הוי אלא אפילו שומר חנם נמי לא הוי.</a:t>
            </a:r>
          </a:p>
          <a:p>
            <a:pPr algn="just" rtl="1"/>
            <a:r>
              <a:rPr lang="he-IL" sz="2800" dirty="0"/>
              <a:t>אמרי ליה והא אמרו ליה רבנן </a:t>
            </a:r>
            <a:r>
              <a:rPr lang="he-IL" sz="2800" dirty="0" err="1"/>
              <a:t>לרבא</a:t>
            </a:r>
            <a:r>
              <a:rPr lang="he-IL" sz="2800" dirty="0"/>
              <a:t> </a:t>
            </a:r>
            <a:r>
              <a:rPr lang="he-IL" sz="2800" dirty="0" err="1"/>
              <a:t>איבעי</a:t>
            </a:r>
            <a:r>
              <a:rPr lang="he-IL" sz="2800" dirty="0"/>
              <a:t> ליה </a:t>
            </a:r>
            <a:r>
              <a:rPr lang="he-IL" sz="2800" dirty="0" err="1"/>
              <a:t>לקבולי</a:t>
            </a:r>
            <a:r>
              <a:rPr lang="he-IL" sz="2800" dirty="0"/>
              <a:t> עליה מי שפרע?</a:t>
            </a:r>
          </a:p>
          <a:p>
            <a:pPr algn="just" rtl="1"/>
            <a:r>
              <a:rPr lang="he-IL" sz="2800" dirty="0"/>
              <a:t>ואמר לי לא היו דברים מעולם:</a:t>
            </a:r>
          </a:p>
          <a:p>
            <a:pPr algn="just" rtl="1"/>
            <a:endParaRPr lang="he-IL" sz="2800" dirty="0"/>
          </a:p>
        </p:txBody>
      </p:sp>
      <p:sp>
        <p:nvSpPr>
          <p:cNvPr id="6" name="מסגרת 5"/>
          <p:cNvSpPr/>
          <p:nvPr/>
        </p:nvSpPr>
        <p:spPr>
          <a:xfrm>
            <a:off x="883578" y="1017141"/>
            <a:ext cx="3221283" cy="4530903"/>
          </a:xfrm>
          <a:prstGeom prst="fra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93DF6FB1-7314-BA67-D10A-0A8D075AE352}"/>
              </a:ext>
            </a:extLst>
          </p:cNvPr>
          <p:cNvSpPr txBox="1"/>
          <p:nvPr/>
        </p:nvSpPr>
        <p:spPr>
          <a:xfrm>
            <a:off x="1379794" y="1574432"/>
            <a:ext cx="2228850" cy="35086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1"/>
            <a:r>
              <a:rPr lang="en-US" sz="2000" b="1" u="sng" dirty="0">
                <a:solidFill>
                  <a:schemeClr val="bg1"/>
                </a:solidFill>
              </a:rPr>
              <a:t>What we can glean from this story:</a:t>
            </a:r>
          </a:p>
          <a:p>
            <a:pPr algn="r" rtl="1"/>
            <a:endParaRPr lang="he-IL" b="1" dirty="0">
              <a:solidFill>
                <a:schemeClr val="bg1"/>
              </a:solidFill>
            </a:endParaRPr>
          </a:p>
          <a:p>
            <a:pPr rtl="1"/>
            <a:r>
              <a:rPr lang="en-US" sz="1700" b="1" dirty="0">
                <a:solidFill>
                  <a:schemeClr val="bg1"/>
                </a:solidFill>
              </a:rPr>
              <a:t>Agreement to guard or bringing something into your property don’t obligate you, </a:t>
            </a:r>
            <a:r>
              <a:rPr lang="en-US" sz="1700" b="1" u="sng" dirty="0">
                <a:solidFill>
                  <a:schemeClr val="bg1"/>
                </a:solidFill>
              </a:rPr>
              <a:t>neither</a:t>
            </a:r>
            <a:r>
              <a:rPr lang="en-US" sz="1700" b="1" dirty="0">
                <a:solidFill>
                  <a:schemeClr val="bg1"/>
                </a:solidFill>
              </a:rPr>
              <a:t> as a </a:t>
            </a:r>
            <a:r>
              <a:rPr lang="en-US" sz="1700" b="1" i="1" dirty="0">
                <a:solidFill>
                  <a:schemeClr val="bg1"/>
                </a:solidFill>
              </a:rPr>
              <a:t>shomer</a:t>
            </a:r>
            <a:r>
              <a:rPr lang="en-US" sz="1700" b="1" dirty="0">
                <a:solidFill>
                  <a:schemeClr val="bg1"/>
                </a:solidFill>
              </a:rPr>
              <a:t> </a:t>
            </a:r>
            <a:r>
              <a:rPr lang="en-US" sz="1700" b="1" u="sng" dirty="0">
                <a:solidFill>
                  <a:schemeClr val="bg1"/>
                </a:solidFill>
              </a:rPr>
              <a:t>nor</a:t>
            </a:r>
            <a:r>
              <a:rPr lang="en-US" sz="1700" b="1" dirty="0">
                <a:solidFill>
                  <a:schemeClr val="bg1"/>
                </a:solidFill>
              </a:rPr>
              <a:t> in “</a:t>
            </a:r>
            <a:r>
              <a:rPr lang="en-US" sz="1700" b="1" i="1" dirty="0">
                <a:solidFill>
                  <a:schemeClr val="bg1"/>
                </a:solidFill>
              </a:rPr>
              <a:t>mi </a:t>
            </a:r>
            <a:r>
              <a:rPr lang="en-US" sz="1700" b="1" i="1" dirty="0" err="1">
                <a:solidFill>
                  <a:schemeClr val="bg1"/>
                </a:solidFill>
              </a:rPr>
              <a:t>shePara</a:t>
            </a:r>
            <a:r>
              <a:rPr lang="en-US" sz="1700" b="1" dirty="0">
                <a:solidFill>
                  <a:schemeClr val="bg1"/>
                </a:solidFill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93249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8" y="624659"/>
            <a:ext cx="5734741" cy="862077"/>
          </a:xfrm>
        </p:spPr>
        <p:txBody>
          <a:bodyPr>
            <a:normAutofit fontScale="90000"/>
          </a:bodyPr>
          <a:lstStyle/>
          <a:p>
            <a:pPr algn="ctr" rtl="1"/>
            <a:r>
              <a:rPr lang="he-IL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רש"י ד"ה "בדידי </a:t>
            </a:r>
            <a:r>
              <a:rPr lang="he-IL" sz="36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הוה</a:t>
            </a:r>
            <a:r>
              <a:rPr lang="he-IL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he-IL" sz="36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עובדא</a:t>
            </a:r>
            <a:r>
              <a:rPr lang="he-IL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" </a:t>
            </a: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36" y="362677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207000" y="1574702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he-IL" sz="2800" dirty="0"/>
              <a:t>אותו מעשה </a:t>
            </a:r>
            <a:r>
              <a:rPr lang="he-IL" sz="2800" dirty="0" err="1"/>
              <a:t>דשומשמין</a:t>
            </a:r>
            <a:r>
              <a:rPr lang="he-IL" sz="2800" dirty="0"/>
              <a:t> על ידי היה</a:t>
            </a:r>
          </a:p>
          <a:p>
            <a:pPr algn="just" rtl="1"/>
            <a:r>
              <a:rPr lang="he-IL" sz="2800" dirty="0"/>
              <a:t>ולא כן היה </a:t>
            </a:r>
          </a:p>
          <a:p>
            <a:pPr algn="just" rtl="1"/>
            <a:r>
              <a:rPr lang="he-IL" sz="2800" dirty="0"/>
              <a:t>שאילו קיבלתים לתת את </a:t>
            </a:r>
            <a:r>
              <a:rPr lang="he-IL" sz="2800" dirty="0" err="1"/>
              <a:t>השומשמין</a:t>
            </a:r>
            <a:r>
              <a:rPr lang="he-IL" sz="2800" dirty="0"/>
              <a:t> לא הייתי חוזר בי בכל חללו של עולם</a:t>
            </a:r>
          </a:p>
          <a:p>
            <a:pPr algn="just" rtl="1"/>
            <a:r>
              <a:rPr lang="he-IL" sz="2800" dirty="0"/>
              <a:t>ולא על כן באנו לדין </a:t>
            </a:r>
          </a:p>
          <a:p>
            <a:pPr algn="just" rtl="1"/>
            <a:r>
              <a:rPr lang="he-IL" sz="2800" dirty="0"/>
              <a:t>אלא כך היה</a:t>
            </a:r>
          </a:p>
        </p:txBody>
      </p:sp>
      <p:sp>
        <p:nvSpPr>
          <p:cNvPr id="4" name="מלבן 3"/>
          <p:cNvSpPr/>
          <p:nvPr/>
        </p:nvSpPr>
        <p:spPr>
          <a:xfrm>
            <a:off x="5207000" y="148673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br>
              <a:rPr lang="he-IL" sz="2400" dirty="0"/>
            </a:br>
            <a:r>
              <a:rPr lang="he-IL" sz="2400" dirty="0"/>
              <a:t> </a:t>
            </a:r>
          </a:p>
          <a:p>
            <a:pPr algn="r"/>
            <a:endParaRPr lang="he-IL" sz="2400" dirty="0"/>
          </a:p>
          <a:p>
            <a:pPr algn="r"/>
            <a:endParaRPr lang="he-IL" sz="2400" dirty="0"/>
          </a:p>
          <a:p>
            <a:pPr algn="r"/>
            <a:endParaRPr lang="he-IL" sz="2400" dirty="0"/>
          </a:p>
        </p:txBody>
      </p:sp>
      <p:sp>
        <p:nvSpPr>
          <p:cNvPr id="9" name="הסבר חץ ימינה 8"/>
          <p:cNvSpPr/>
          <p:nvPr/>
        </p:nvSpPr>
        <p:spPr>
          <a:xfrm>
            <a:off x="1429406" y="1735296"/>
            <a:ext cx="3296892" cy="2900570"/>
          </a:xfrm>
          <a:prstGeom prst="right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en-US" sz="2000" dirty="0"/>
              <a:t>Rashi argues that these are two different versions of the same story</a:t>
            </a:r>
          </a:p>
        </p:txBody>
      </p:sp>
    </p:spTree>
    <p:extLst>
      <p:ext uri="{BB962C8B-B14F-4D97-AF65-F5344CB8AC3E}">
        <p14:creationId xmlns:p14="http://schemas.microsoft.com/office/powerpoint/2010/main" val="338380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FD92331-598B-AB78-D572-20207502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AFE15073-309A-781A-4E26-4C7A2762AE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599459"/>
              </p:ext>
            </p:extLst>
          </p:nvPr>
        </p:nvGraphicFramePr>
        <p:xfrm>
          <a:off x="1066801" y="856710"/>
          <a:ext cx="10058399" cy="52724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06139">
                  <a:extLst>
                    <a:ext uri="{9D8B030D-6E8A-4147-A177-3AD203B41FA5}">
                      <a16:colId xmlns:a16="http://schemas.microsoft.com/office/drawing/2014/main" val="3767206928"/>
                    </a:ext>
                  </a:extLst>
                </a:gridCol>
                <a:gridCol w="3087982">
                  <a:extLst>
                    <a:ext uri="{9D8B030D-6E8A-4147-A177-3AD203B41FA5}">
                      <a16:colId xmlns:a16="http://schemas.microsoft.com/office/drawing/2014/main" val="259531446"/>
                    </a:ext>
                  </a:extLst>
                </a:gridCol>
                <a:gridCol w="2464278">
                  <a:extLst>
                    <a:ext uri="{9D8B030D-6E8A-4147-A177-3AD203B41FA5}">
                      <a16:colId xmlns:a16="http://schemas.microsoft.com/office/drawing/2014/main" val="1713701061"/>
                    </a:ext>
                  </a:extLst>
                </a:gridCol>
              </a:tblGrid>
              <a:tr h="430033">
                <a:tc>
                  <a:txBody>
                    <a:bodyPr/>
                    <a:lstStyle/>
                    <a:p>
                      <a:pPr algn="l" rtl="1"/>
                      <a:r>
                        <a:rPr lang="en-US" dirty="0"/>
                        <a:t>Story 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/>
                        <a:t>Story 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704338"/>
                  </a:ext>
                </a:extLst>
              </a:tr>
              <a:tr h="1060355">
                <a:tc>
                  <a:txBody>
                    <a:bodyPr/>
                    <a:lstStyle/>
                    <a:p>
                      <a:pPr algn="l" rtl="1"/>
                      <a:r>
                        <a:rPr lang="en-US" sz="1600" dirty="0"/>
                        <a:t>Rav </a:t>
                      </a:r>
                      <a:r>
                        <a:rPr lang="en-US" sz="1600" dirty="0" err="1"/>
                        <a:t>Tavot</a:t>
                      </a:r>
                      <a:r>
                        <a:rPr lang="en-US" sz="1600" dirty="0"/>
                        <a:t>: “Even if they were to give me the whole world, I wouldn’t go back on my word”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b="0" dirty="0"/>
                        <a:t>None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/>
                        <a:t>Introduction to the story: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838128"/>
                  </a:ext>
                </a:extLst>
              </a:tr>
              <a:tr h="1234821">
                <a:tc>
                  <a:txBody>
                    <a:bodyPr/>
                    <a:lstStyle/>
                    <a:p>
                      <a:pPr algn="l" rtl="1"/>
                      <a:r>
                        <a:rPr lang="en-US" sz="1600" dirty="0"/>
                        <a:t>The seller really didn’t have any sesame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b="0" dirty="0"/>
                        <a:t>The price goes up, so the seller, who wants to renege, lies and claims no longer to have sesame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/>
                        <a:t>Content of the story – the transaction: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20268"/>
                  </a:ext>
                </a:extLst>
              </a:tr>
              <a:tr h="850654">
                <a:tc>
                  <a:txBody>
                    <a:bodyPr/>
                    <a:lstStyle/>
                    <a:p>
                      <a:pPr algn="l" rtl="1"/>
                      <a:r>
                        <a:rPr lang="en-US" sz="1600" dirty="0"/>
                        <a:t>The money is in the seller’s house, and he is allows the buyer to leave it there, but doesn’t take on responsibility for the object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b="0" dirty="0"/>
                        <a:t>The money is in the seller’s house, and he tells the buyer to take it back</a:t>
                      </a:r>
                      <a:endParaRPr lang="he-IL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/>
                        <a:t>Content of the story –  the </a:t>
                      </a:r>
                      <a:r>
                        <a:rPr lang="en-US" b="1" i="1" dirty="0" err="1"/>
                        <a:t>shemirah</a:t>
                      </a:r>
                      <a:r>
                        <a:rPr lang="en-US" b="1" i="0" dirty="0"/>
                        <a:t>: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005486"/>
                  </a:ext>
                </a:extLst>
              </a:tr>
              <a:tr h="1696568">
                <a:tc>
                  <a:txBody>
                    <a:bodyPr/>
                    <a:lstStyle/>
                    <a:p>
                      <a:pPr algn="l" rtl="1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No requirement of </a:t>
                      </a:r>
                      <a:r>
                        <a:rPr lang="en-US" sz="1600" b="0" i="1" dirty="0">
                          <a:solidFill>
                            <a:schemeClr val="bg1"/>
                          </a:solidFill>
                        </a:rPr>
                        <a:t>mi </a:t>
                      </a:r>
                      <a:r>
                        <a:rPr lang="en-US" sz="1600" b="0" i="1">
                          <a:solidFill>
                            <a:schemeClr val="bg1"/>
                          </a:solidFill>
                        </a:rPr>
                        <a:t>shePara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The seller gets </a:t>
                      </a:r>
                      <a:r>
                        <a:rPr lang="en-US" sz="1600" b="0" i="1" dirty="0">
                          <a:solidFill>
                            <a:schemeClr val="bg1"/>
                          </a:solidFill>
                        </a:rPr>
                        <a:t>mi </a:t>
                      </a:r>
                      <a:r>
                        <a:rPr lang="en-US" sz="1600" b="0" i="1" dirty="0" err="1">
                          <a:solidFill>
                            <a:schemeClr val="bg1"/>
                          </a:solidFill>
                        </a:rPr>
                        <a:t>shePara</a:t>
                      </a:r>
                      <a:endParaRPr lang="he-IL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b="1" dirty="0"/>
                        <a:t>Conclusion of the story:</a:t>
                      </a:r>
                      <a:endParaRPr lang="he-IL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92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629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624659"/>
            <a:ext cx="5180442" cy="862077"/>
          </a:xfrm>
        </p:spPr>
        <p:txBody>
          <a:bodyPr>
            <a:normAutofit/>
          </a:bodyPr>
          <a:lstStyle/>
          <a:p>
            <a:pPr algn="ctr" rtl="1"/>
            <a:r>
              <a:rPr lang="he-IL" sz="36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תוד"ה</a:t>
            </a:r>
            <a:r>
              <a:rPr lang="he-IL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"כל הא ביתך" </a:t>
            </a: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36" y="362677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400096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he-IL" sz="2800" dirty="0"/>
              <a:t>והא </a:t>
            </a:r>
            <a:r>
              <a:rPr lang="he-IL" sz="2800" dirty="0" err="1"/>
              <a:t>דאמר</a:t>
            </a:r>
            <a:r>
              <a:rPr lang="he-IL" sz="2800" dirty="0"/>
              <a:t> בפרק הפרה (</a:t>
            </a:r>
            <a:r>
              <a:rPr lang="he-IL" sz="2800" dirty="0" err="1"/>
              <a:t>ב"ק</a:t>
            </a:r>
            <a:r>
              <a:rPr lang="he-IL" sz="2800" dirty="0"/>
              <a:t> דף </a:t>
            </a:r>
            <a:r>
              <a:rPr lang="he-IL" sz="2800" dirty="0" err="1"/>
              <a:t>מז</a:t>
            </a:r>
            <a:r>
              <a:rPr lang="he-IL" sz="2800" dirty="0"/>
              <a:t>: ושם) "הכניס ברשות בעל החצר חייב ר' אומר עד שיקבל עליו בעל החצר שמירה"? </a:t>
            </a:r>
          </a:p>
          <a:p>
            <a:pPr algn="just" rtl="1"/>
            <a:endParaRPr lang="he-IL" sz="2800" dirty="0"/>
          </a:p>
          <a:p>
            <a:pPr algn="just" rtl="1"/>
            <a:r>
              <a:rPr lang="he-IL" sz="2800" dirty="0" err="1"/>
              <a:t>י"ל</a:t>
            </a:r>
            <a:r>
              <a:rPr lang="he-IL" sz="2800" dirty="0"/>
              <a:t> </a:t>
            </a:r>
            <a:r>
              <a:rPr lang="he-IL" sz="2800" dirty="0" err="1"/>
              <a:t>דשמעתין</a:t>
            </a:r>
            <a:r>
              <a:rPr lang="he-IL" sz="2800" dirty="0"/>
              <a:t> </a:t>
            </a:r>
            <a:r>
              <a:rPr lang="he-IL" sz="2800" dirty="0" err="1"/>
              <a:t>אתיא</a:t>
            </a:r>
            <a:r>
              <a:rPr lang="he-IL" sz="2800" dirty="0"/>
              <a:t> כרבי </a:t>
            </a:r>
          </a:p>
          <a:p>
            <a:pPr algn="just" rtl="1"/>
            <a:r>
              <a:rPr lang="he-IL" sz="2800" dirty="0" err="1"/>
              <a:t>דשמואל</a:t>
            </a:r>
            <a:r>
              <a:rPr lang="he-IL" sz="2800" dirty="0"/>
              <a:t> התם פסיק הלכתא כרבי </a:t>
            </a:r>
          </a:p>
          <a:p>
            <a:pPr algn="just" rtl="1"/>
            <a:r>
              <a:rPr lang="he-IL" sz="2800" dirty="0"/>
              <a:t>ואע"ג </a:t>
            </a:r>
            <a:r>
              <a:rPr lang="he-IL" sz="2800" dirty="0" err="1"/>
              <a:t>דרב</a:t>
            </a:r>
            <a:r>
              <a:rPr lang="he-IL" sz="2800" dirty="0"/>
              <a:t> התם פסיק הלכתא כתנא קמא קיימא לן כשמואל בדיני לגבי רב </a:t>
            </a:r>
          </a:p>
        </p:txBody>
      </p:sp>
      <p:sp>
        <p:nvSpPr>
          <p:cNvPr id="4" name="מלבן 3"/>
          <p:cNvSpPr/>
          <p:nvPr/>
        </p:nvSpPr>
        <p:spPr>
          <a:xfrm>
            <a:off x="5207000" y="148673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br>
              <a:rPr lang="he-IL" sz="2400" dirty="0"/>
            </a:br>
            <a:r>
              <a:rPr lang="he-IL" sz="2400" dirty="0"/>
              <a:t> </a:t>
            </a:r>
          </a:p>
          <a:p>
            <a:pPr algn="r"/>
            <a:endParaRPr lang="he-IL" sz="2400" dirty="0"/>
          </a:p>
          <a:p>
            <a:pPr algn="r"/>
            <a:endParaRPr lang="he-IL" sz="2400" dirty="0"/>
          </a:p>
          <a:p>
            <a:pPr algn="r"/>
            <a:endParaRPr lang="he-IL" sz="2400" dirty="0"/>
          </a:p>
        </p:txBody>
      </p:sp>
      <p:sp>
        <p:nvSpPr>
          <p:cNvPr id="9" name="הסבר חץ ימינה 8"/>
          <p:cNvSpPr/>
          <p:nvPr/>
        </p:nvSpPr>
        <p:spPr>
          <a:xfrm>
            <a:off x="630741" y="1162886"/>
            <a:ext cx="4312036" cy="3890334"/>
          </a:xfrm>
          <a:prstGeom prst="right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en-US" sz="1500" b="1" u="sng" dirty="0">
                <a:solidFill>
                  <a:schemeClr val="bg1"/>
                </a:solidFill>
              </a:rPr>
              <a:t>First approach to the relationship to the </a:t>
            </a:r>
            <a:r>
              <a:rPr lang="en-US" sz="1500" b="1" u="sng" dirty="0" err="1">
                <a:solidFill>
                  <a:schemeClr val="bg1"/>
                </a:solidFill>
              </a:rPr>
              <a:t>mishnah</a:t>
            </a:r>
            <a:r>
              <a:rPr lang="en-US" sz="1500" b="1" u="sng" dirty="0">
                <a:solidFill>
                  <a:schemeClr val="bg1"/>
                </a:solidFill>
              </a:rPr>
              <a:t> in </a:t>
            </a:r>
            <a:r>
              <a:rPr lang="en-US" sz="1500" b="1" u="sng" dirty="0" err="1">
                <a:solidFill>
                  <a:schemeClr val="bg1"/>
                </a:solidFill>
              </a:rPr>
              <a:t>Bava</a:t>
            </a:r>
            <a:r>
              <a:rPr lang="en-US" sz="1500" b="1" u="sng" dirty="0">
                <a:solidFill>
                  <a:schemeClr val="bg1"/>
                </a:solidFill>
              </a:rPr>
              <a:t> </a:t>
            </a:r>
            <a:r>
              <a:rPr lang="en-US" sz="1500" b="1" u="sng" dirty="0" err="1">
                <a:solidFill>
                  <a:schemeClr val="bg1"/>
                </a:solidFill>
              </a:rPr>
              <a:t>Kamma</a:t>
            </a:r>
            <a:r>
              <a:rPr lang="en-US" sz="1500" b="1" u="sng" dirty="0">
                <a:solidFill>
                  <a:schemeClr val="bg1"/>
                </a:solidFill>
              </a:rPr>
              <a:t>:</a:t>
            </a:r>
          </a:p>
          <a:p>
            <a:pPr algn="ctr" rtl="1"/>
            <a:endParaRPr lang="en-US" sz="1500" b="1" dirty="0">
              <a:solidFill>
                <a:schemeClr val="bg1"/>
              </a:solidFill>
            </a:endParaRPr>
          </a:p>
          <a:p>
            <a:pPr algn="ctr" rtl="1"/>
            <a:r>
              <a:rPr lang="en-US" sz="1500" b="1" dirty="0">
                <a:solidFill>
                  <a:schemeClr val="bg1"/>
                </a:solidFill>
              </a:rPr>
              <a:t>The </a:t>
            </a:r>
            <a:r>
              <a:rPr lang="en-US" sz="1500" b="1" i="1" dirty="0" err="1">
                <a:solidFill>
                  <a:schemeClr val="bg1"/>
                </a:solidFill>
              </a:rPr>
              <a:t>halakhah</a:t>
            </a:r>
            <a:r>
              <a:rPr lang="en-US" sz="1500" b="1" dirty="0">
                <a:solidFill>
                  <a:schemeClr val="bg1"/>
                </a:solidFill>
              </a:rPr>
              <a:t> is like </a:t>
            </a:r>
            <a:r>
              <a:rPr lang="en-US" sz="1500" b="1" dirty="0" err="1">
                <a:solidFill>
                  <a:schemeClr val="bg1"/>
                </a:solidFill>
              </a:rPr>
              <a:t>Rebbi</a:t>
            </a:r>
            <a:r>
              <a:rPr lang="en-US" sz="1500" b="1" dirty="0">
                <a:solidFill>
                  <a:schemeClr val="bg1"/>
                </a:solidFill>
              </a:rPr>
              <a:t>: bringing the object into someone’s property, even as part of an agreement, of the isn’t enough to render him responsible as a </a:t>
            </a:r>
            <a:r>
              <a:rPr lang="en-US" sz="1500" b="1" i="1" dirty="0">
                <a:solidFill>
                  <a:schemeClr val="bg1"/>
                </a:solidFill>
              </a:rPr>
              <a:t>shomer</a:t>
            </a:r>
            <a:r>
              <a:rPr lang="he-IL" sz="1500" b="1" dirty="0">
                <a:solidFill>
                  <a:schemeClr val="bg1"/>
                </a:solidFill>
              </a:rPr>
              <a:t> </a:t>
            </a:r>
            <a:endParaRPr lang="en-US" sz="1500" b="1" dirty="0">
              <a:solidFill>
                <a:schemeClr val="bg1"/>
              </a:solidFill>
            </a:endParaRPr>
          </a:p>
          <a:p>
            <a:pPr algn="ctr" rtl="1"/>
            <a:endParaRPr lang="en-US" sz="1500" b="1" dirty="0">
              <a:solidFill>
                <a:schemeClr val="bg1"/>
              </a:solidFill>
            </a:endParaRPr>
          </a:p>
          <a:p>
            <a:pPr algn="ctr" rtl="1"/>
            <a:r>
              <a:rPr lang="en-US" sz="1500" b="1" dirty="0">
                <a:solidFill>
                  <a:schemeClr val="bg1"/>
                </a:solidFill>
              </a:rPr>
              <a:t>Rather, there needs to be explicit agreement that he is taking on the responsibilities of a </a:t>
            </a:r>
            <a:r>
              <a:rPr lang="en-US" sz="1500" b="1" i="1" dirty="0">
                <a:solidFill>
                  <a:schemeClr val="bg1"/>
                </a:solidFill>
              </a:rPr>
              <a:t>shomer</a:t>
            </a:r>
            <a:endParaRPr lang="he-IL" sz="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00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624659"/>
            <a:ext cx="5180442" cy="862077"/>
          </a:xfrm>
        </p:spPr>
        <p:txBody>
          <a:bodyPr>
            <a:normAutofit/>
          </a:bodyPr>
          <a:lstStyle/>
          <a:p>
            <a:pPr algn="ctr" rtl="1"/>
            <a:r>
              <a:rPr lang="he-IL" sz="36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תוד"ה</a:t>
            </a:r>
            <a:r>
              <a:rPr lang="he-IL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"כל הא ביתך" </a:t>
            </a: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36" y="362677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40009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he-IL" sz="2800" dirty="0"/>
              <a:t>ועוד: </a:t>
            </a:r>
          </a:p>
          <a:p>
            <a:pPr algn="just" rtl="1"/>
            <a:r>
              <a:rPr lang="he-IL" sz="2800" dirty="0" err="1"/>
              <a:t>דאפילו</a:t>
            </a:r>
            <a:r>
              <a:rPr lang="he-IL" sz="2800" dirty="0"/>
              <a:t> </a:t>
            </a:r>
            <a:r>
              <a:rPr lang="he-IL" sz="2800" dirty="0" err="1"/>
              <a:t>לרבנן</a:t>
            </a:r>
            <a:r>
              <a:rPr lang="he-IL" sz="2800" dirty="0"/>
              <a:t> </a:t>
            </a:r>
            <a:r>
              <a:rPr lang="he-IL" sz="2800" dirty="0" err="1"/>
              <a:t>דמחייבי</a:t>
            </a:r>
            <a:r>
              <a:rPr lang="he-IL" sz="2800" dirty="0"/>
              <a:t> </a:t>
            </a:r>
          </a:p>
          <a:p>
            <a:pPr algn="just" rtl="1"/>
            <a:r>
              <a:rPr lang="he-IL" sz="2800" dirty="0"/>
              <a:t>היינו לפי שאמר ליה: "כנוס שורך" </a:t>
            </a:r>
            <a:r>
              <a:rPr lang="he-IL" sz="2800" dirty="0" err="1"/>
              <a:t>דמשמע</a:t>
            </a:r>
            <a:r>
              <a:rPr lang="he-IL" sz="2800" dirty="0"/>
              <a:t> </a:t>
            </a:r>
            <a:r>
              <a:rPr lang="he-IL" sz="2800" dirty="0" err="1"/>
              <a:t>ואשמרנו</a:t>
            </a:r>
            <a:r>
              <a:rPr lang="he-IL" sz="2800" dirty="0"/>
              <a:t> </a:t>
            </a:r>
          </a:p>
          <a:p>
            <a:pPr algn="just" rtl="1"/>
            <a:r>
              <a:rPr lang="he-IL" sz="2800" dirty="0"/>
              <a:t>אבל "הא ביתא </a:t>
            </a:r>
            <a:r>
              <a:rPr lang="he-IL" sz="2800" dirty="0" err="1"/>
              <a:t>קמך</a:t>
            </a:r>
            <a:r>
              <a:rPr lang="he-IL" sz="2800" dirty="0"/>
              <a:t>" סלק עצמו משמירה לגמרי:</a:t>
            </a:r>
          </a:p>
        </p:txBody>
      </p:sp>
      <p:sp>
        <p:nvSpPr>
          <p:cNvPr id="4" name="מלבן 3"/>
          <p:cNvSpPr/>
          <p:nvPr/>
        </p:nvSpPr>
        <p:spPr>
          <a:xfrm>
            <a:off x="5207000" y="148673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br>
              <a:rPr lang="he-IL" sz="2400" dirty="0"/>
            </a:br>
            <a:r>
              <a:rPr lang="he-IL" sz="2400" dirty="0"/>
              <a:t> </a:t>
            </a:r>
          </a:p>
          <a:p>
            <a:pPr algn="r"/>
            <a:endParaRPr lang="he-IL" sz="2400" dirty="0"/>
          </a:p>
          <a:p>
            <a:pPr algn="r"/>
            <a:endParaRPr lang="he-IL" sz="2400" dirty="0"/>
          </a:p>
          <a:p>
            <a:pPr algn="r"/>
            <a:endParaRPr lang="he-IL" sz="2400" dirty="0"/>
          </a:p>
        </p:txBody>
      </p:sp>
      <p:sp>
        <p:nvSpPr>
          <p:cNvPr id="9" name="הסבר חץ ימינה 8"/>
          <p:cNvSpPr/>
          <p:nvPr/>
        </p:nvSpPr>
        <p:spPr>
          <a:xfrm>
            <a:off x="630741" y="1162886"/>
            <a:ext cx="4312036" cy="4150986"/>
          </a:xfrm>
          <a:prstGeom prst="right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en-US" sz="1500" b="1" u="sng" dirty="0">
                <a:solidFill>
                  <a:schemeClr val="bg1"/>
                </a:solidFill>
              </a:rPr>
              <a:t>Second approach to the relationship to the </a:t>
            </a:r>
            <a:r>
              <a:rPr lang="en-US" sz="1500" b="1" u="sng" dirty="0" err="1">
                <a:solidFill>
                  <a:schemeClr val="bg1"/>
                </a:solidFill>
              </a:rPr>
              <a:t>mishnah</a:t>
            </a:r>
            <a:r>
              <a:rPr lang="en-US" sz="1500" b="1" u="sng" dirty="0">
                <a:solidFill>
                  <a:schemeClr val="bg1"/>
                </a:solidFill>
              </a:rPr>
              <a:t> in </a:t>
            </a:r>
            <a:r>
              <a:rPr lang="en-US" sz="1500" b="1" u="sng" dirty="0" err="1">
                <a:solidFill>
                  <a:schemeClr val="bg1"/>
                </a:solidFill>
              </a:rPr>
              <a:t>Bava</a:t>
            </a:r>
            <a:r>
              <a:rPr lang="en-US" sz="1500" b="1" u="sng" dirty="0">
                <a:solidFill>
                  <a:schemeClr val="bg1"/>
                </a:solidFill>
              </a:rPr>
              <a:t> </a:t>
            </a:r>
            <a:r>
              <a:rPr lang="en-US" sz="1500" b="1" u="sng" dirty="0" err="1">
                <a:solidFill>
                  <a:schemeClr val="bg1"/>
                </a:solidFill>
              </a:rPr>
              <a:t>Kamma</a:t>
            </a:r>
            <a:r>
              <a:rPr lang="en-US" sz="1500" b="1" u="sng" dirty="0">
                <a:solidFill>
                  <a:schemeClr val="bg1"/>
                </a:solidFill>
              </a:rPr>
              <a:t>: </a:t>
            </a:r>
          </a:p>
          <a:p>
            <a:pPr algn="ctr" rtl="1"/>
            <a:endParaRPr lang="en-US" sz="1500" b="1" dirty="0">
              <a:solidFill>
                <a:schemeClr val="bg1"/>
              </a:solidFill>
            </a:endParaRPr>
          </a:p>
          <a:p>
            <a:pPr algn="ctr" rtl="1"/>
            <a:r>
              <a:rPr lang="en-US" sz="1500" b="1" dirty="0">
                <a:solidFill>
                  <a:schemeClr val="bg1"/>
                </a:solidFill>
              </a:rPr>
              <a:t>Even according to </a:t>
            </a:r>
            <a:r>
              <a:rPr lang="en-US" sz="1500" b="1" i="1" dirty="0" err="1">
                <a:solidFill>
                  <a:schemeClr val="bg1"/>
                </a:solidFill>
              </a:rPr>
              <a:t>tanna</a:t>
            </a:r>
            <a:r>
              <a:rPr lang="en-US" sz="1500" b="1" i="1" dirty="0">
                <a:solidFill>
                  <a:schemeClr val="bg1"/>
                </a:solidFill>
              </a:rPr>
              <a:t> </a:t>
            </a:r>
            <a:r>
              <a:rPr lang="en-US" sz="1500" b="1" i="1" dirty="0" err="1">
                <a:solidFill>
                  <a:schemeClr val="bg1"/>
                </a:solidFill>
              </a:rPr>
              <a:t>kamma</a:t>
            </a:r>
            <a:r>
              <a:rPr lang="en-US" sz="1500" b="1" i="1" dirty="0">
                <a:solidFill>
                  <a:schemeClr val="bg1"/>
                </a:solidFill>
              </a:rPr>
              <a:t>, </a:t>
            </a:r>
            <a:r>
              <a:rPr lang="en-US" sz="1500" b="1" dirty="0">
                <a:solidFill>
                  <a:schemeClr val="bg1"/>
                </a:solidFill>
              </a:rPr>
              <a:t>bringing something into someone else’s property with permission is enough to render them responsible as a </a:t>
            </a:r>
            <a:r>
              <a:rPr lang="en-US" sz="1500" b="1" i="1" dirty="0">
                <a:solidFill>
                  <a:schemeClr val="bg1"/>
                </a:solidFill>
              </a:rPr>
              <a:t>shomer</a:t>
            </a:r>
          </a:p>
          <a:p>
            <a:pPr algn="ctr" rtl="1"/>
            <a:endParaRPr lang="en-US" sz="1500" b="1" i="1" dirty="0">
              <a:solidFill>
                <a:schemeClr val="bg1"/>
              </a:solidFill>
            </a:endParaRPr>
          </a:p>
          <a:p>
            <a:pPr algn="ctr" rtl="1"/>
            <a:r>
              <a:rPr lang="en-US" sz="1500" b="1" dirty="0">
                <a:solidFill>
                  <a:schemeClr val="bg1"/>
                </a:solidFill>
              </a:rPr>
              <a:t>But in our case, the agreement to bring the object into him domain included </a:t>
            </a:r>
            <a:r>
              <a:rPr lang="en-US" sz="1500" b="1" u="sng" dirty="0">
                <a:solidFill>
                  <a:schemeClr val="bg1"/>
                </a:solidFill>
              </a:rPr>
              <a:t>explicit</a:t>
            </a:r>
            <a:r>
              <a:rPr lang="en-US" sz="1500" b="1" dirty="0">
                <a:solidFill>
                  <a:schemeClr val="bg1"/>
                </a:solidFill>
              </a:rPr>
              <a:t> refusal  to take on the responsibilities of a </a:t>
            </a:r>
            <a:r>
              <a:rPr lang="en-US" sz="1500" b="1" i="1" dirty="0">
                <a:solidFill>
                  <a:schemeClr val="bg1"/>
                </a:solidFill>
              </a:rPr>
              <a:t>shomer</a:t>
            </a:r>
            <a:r>
              <a:rPr lang="he-IL" sz="1500" b="1" dirty="0">
                <a:solidFill>
                  <a:schemeClr val="bg1"/>
                </a:solidFill>
              </a:rPr>
              <a:t> </a:t>
            </a:r>
            <a:endParaRPr lang="en-US" sz="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27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Custom 1">
      <a:dk1>
        <a:sysClr val="windowText" lastClr="000000"/>
      </a:dk1>
      <a:lt1>
        <a:sysClr val="window" lastClr="FFFFFF"/>
      </a:lt1>
      <a:dk2>
        <a:srgbClr val="543456"/>
      </a:dk2>
      <a:lt2>
        <a:srgbClr val="E3DED1"/>
      </a:lt2>
      <a:accent1>
        <a:srgbClr val="298F7A"/>
      </a:accent1>
      <a:accent2>
        <a:srgbClr val="A773AA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40441_Garden Savon Design_SL_V1.pptx" id="{8F2FE9B6-5C80-435B-9975-D092B9455C1F}" vid="{E68A1F7A-22AF-4401-90A0-44D66432A1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87172F-0C00-4D87-923A-2FB42107E3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758583-3BF2-49DD-B2F1-0E7456A4E13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3821B79-AD0B-4D14-A179-D860A55FA0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1063</Words>
  <Application>Microsoft Office PowerPoint</Application>
  <PresentationFormat>Widescreen</PresentationFormat>
  <Paragraphs>130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Savon</vt:lpstr>
      <vt:lpstr>מסכת בבא מציעא </vt:lpstr>
      <vt:lpstr>משנה בבא מציעא פרק ד</vt:lpstr>
      <vt:lpstr>PowerPoint Presentation</vt:lpstr>
      <vt:lpstr>PowerPoint Presentation</vt:lpstr>
      <vt:lpstr>PowerPoint Presentation</vt:lpstr>
      <vt:lpstr>רש"י ד"ה "בדידי הוה עובדא" </vt:lpstr>
      <vt:lpstr>PowerPoint Presentation</vt:lpstr>
      <vt:lpstr>תוד"ה "כל הא ביתך" </vt:lpstr>
      <vt:lpstr>תוד"ה "כל הא ביתך" </vt:lpstr>
      <vt:lpstr>PowerPoint Presentation</vt:lpstr>
      <vt:lpstr>What is required in order be rendered a shomer?</vt:lpstr>
      <vt:lpstr>בבא מציעא דף צט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2020-07-06T03:16:50Z</dcterms:created>
  <dcterms:modified xsi:type="dcterms:W3CDTF">2024-04-19T06:58:43Z</dcterms:modified>
</cp:coreProperties>
</file>