
<file path=[Content_Types].xml><?xml version="1.0" encoding="utf-8"?>
<Types xmlns="http://schemas.openxmlformats.org/package/2006/content-types">
  <Default Extension="bmp" ContentType="image/bmp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8" r:id="rId4"/>
  </p:sldMasterIdLst>
  <p:notesMasterIdLst>
    <p:notesMasterId r:id="rId21"/>
  </p:notesMasterIdLst>
  <p:handoutMasterIdLst>
    <p:handoutMasterId r:id="rId22"/>
  </p:handoutMasterIdLst>
  <p:sldIdLst>
    <p:sldId id="256" r:id="rId5"/>
    <p:sldId id="440" r:id="rId6"/>
    <p:sldId id="465" r:id="rId7"/>
    <p:sldId id="475" r:id="rId8"/>
    <p:sldId id="479" r:id="rId9"/>
    <p:sldId id="467" r:id="rId10"/>
    <p:sldId id="476" r:id="rId11"/>
    <p:sldId id="469" r:id="rId12"/>
    <p:sldId id="477" r:id="rId13"/>
    <p:sldId id="474" r:id="rId14"/>
    <p:sldId id="470" r:id="rId15"/>
    <p:sldId id="443" r:id="rId16"/>
    <p:sldId id="478" r:id="rId17"/>
    <p:sldId id="468" r:id="rId18"/>
    <p:sldId id="458" r:id="rId19"/>
    <p:sldId id="26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7871"/>
    <a:srgbClr val="FFFFFF"/>
    <a:srgbClr val="02B28C"/>
    <a:srgbClr val="543456"/>
    <a:srgbClr val="ACC0C2"/>
    <a:srgbClr val="A773AA"/>
    <a:srgbClr val="66CAB8"/>
    <a:srgbClr val="DAC9DB"/>
    <a:srgbClr val="FF7C80"/>
    <a:srgbClr val="298F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80556" autoAdjust="0"/>
  </p:normalViewPr>
  <p:slideViewPr>
    <p:cSldViewPr snapToGrid="0">
      <p:cViewPr varScale="1">
        <p:scale>
          <a:sx n="77" d="100"/>
          <a:sy n="77" d="100"/>
        </p:scale>
        <p:origin x="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28B86-EBAD-4E4F-A808-8B4CE0B1C46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733526F-64B5-4E17-A01F-ACEC98563E8C}" type="pres">
      <dgm:prSet presAssocID="{03928B86-EBAD-4E4F-A808-8B4CE0B1C462}" presName="cycle" presStyleCnt="0">
        <dgm:presLayoutVars>
          <dgm:dir/>
          <dgm:resizeHandles val="exact"/>
        </dgm:presLayoutVars>
      </dgm:prSet>
      <dgm:spPr/>
    </dgm:pt>
  </dgm:ptLst>
  <dgm:cxnLst>
    <dgm:cxn modelId="{A3B5E78F-D2CC-4E69-95B6-7FEC4C9DA2BE}" type="presOf" srcId="{03928B86-EBAD-4E4F-A808-8B4CE0B1C462}" destId="{0733526F-64B5-4E17-A01F-ACEC98563E8C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4720C-88CA-40E2-B93A-177CC4F3C0B3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593C59A-0EEC-493C-ABA3-D4DC85D3305C}">
      <dgm:prSet phldrT="[טקסט]"/>
      <dgm:spPr/>
      <dgm:t>
        <a:bodyPr/>
        <a:lstStyle/>
        <a:p>
          <a:pPr rtl="1"/>
          <a:endParaRPr lang="he-IL" dirty="0"/>
        </a:p>
      </dgm:t>
    </dgm:pt>
    <dgm:pt modelId="{320D17FB-68B6-4DB6-8A3A-C1D354BB123D}" type="parTrans" cxnId="{FA1B0C26-5705-4C56-BAA8-A37D0856F4C8}">
      <dgm:prSet/>
      <dgm:spPr/>
      <dgm:t>
        <a:bodyPr/>
        <a:lstStyle/>
        <a:p>
          <a:pPr rtl="1"/>
          <a:endParaRPr lang="he-IL"/>
        </a:p>
      </dgm:t>
    </dgm:pt>
    <dgm:pt modelId="{7375CB6A-E3A4-44F2-9EDA-9E0ADA404842}" type="sibTrans" cxnId="{FA1B0C26-5705-4C56-BAA8-A37D0856F4C8}">
      <dgm:prSet/>
      <dgm:spPr/>
      <dgm:t>
        <a:bodyPr/>
        <a:lstStyle/>
        <a:p>
          <a:pPr rtl="1"/>
          <a:endParaRPr lang="he-IL"/>
        </a:p>
      </dgm:t>
    </dgm:pt>
    <dgm:pt modelId="{83DBA036-381D-42BA-B166-505438C35F91}">
      <dgm:prSet phldrT="[טקסט]"/>
      <dgm:spPr/>
      <dgm:t>
        <a:bodyPr/>
        <a:lstStyle/>
        <a:p>
          <a:pPr rtl="1"/>
          <a:endParaRPr lang="he-IL" dirty="0"/>
        </a:p>
      </dgm:t>
    </dgm:pt>
    <dgm:pt modelId="{5BBA2113-416C-46E2-92B0-50D5EE1C6204}" type="parTrans" cxnId="{4843FF0C-FCEA-4ABF-A044-ED9FBCFDF75A}">
      <dgm:prSet/>
      <dgm:spPr/>
      <dgm:t>
        <a:bodyPr/>
        <a:lstStyle/>
        <a:p>
          <a:pPr rtl="1"/>
          <a:endParaRPr lang="he-IL"/>
        </a:p>
      </dgm:t>
    </dgm:pt>
    <dgm:pt modelId="{D0373E9A-0068-406E-9A18-E1140B7666EA}" type="sibTrans" cxnId="{4843FF0C-FCEA-4ABF-A044-ED9FBCFDF75A}">
      <dgm:prSet/>
      <dgm:spPr/>
      <dgm:t>
        <a:bodyPr/>
        <a:lstStyle/>
        <a:p>
          <a:pPr rtl="1"/>
          <a:endParaRPr lang="he-IL"/>
        </a:p>
      </dgm:t>
    </dgm:pt>
    <dgm:pt modelId="{08DC51EE-994B-43DF-8854-CE9295BDAF1A}" type="pres">
      <dgm:prSet presAssocID="{5B54720C-88CA-40E2-B93A-177CC4F3C0B3}" presName="compositeShape" presStyleCnt="0">
        <dgm:presLayoutVars>
          <dgm:chMax val="2"/>
          <dgm:dir/>
          <dgm:resizeHandles val="exact"/>
        </dgm:presLayoutVars>
      </dgm:prSet>
      <dgm:spPr/>
    </dgm:pt>
    <dgm:pt modelId="{0C61C6B2-C1F6-4F36-A9CC-642B40F4C61F}" type="pres">
      <dgm:prSet presAssocID="{5B54720C-88CA-40E2-B93A-177CC4F3C0B3}" presName="divider" presStyleLbl="fgShp" presStyleIdx="0" presStyleCnt="1"/>
      <dgm:spPr/>
    </dgm:pt>
    <dgm:pt modelId="{D1A2ADFE-6E5D-400C-98AE-7E3D7B0325E9}" type="pres">
      <dgm:prSet presAssocID="{4593C59A-0EEC-493C-ABA3-D4DC85D3305C}" presName="downArrow" presStyleLbl="node1" presStyleIdx="0" presStyleCnt="2" custScaleX="221672" custScaleY="122314" custLinFactNeighborX="-2044" custLinFactNeighborY="-3981"/>
      <dgm:spPr/>
    </dgm:pt>
    <dgm:pt modelId="{4BFC7F60-4FFD-406E-A391-1D74E1FD062A}" type="pres">
      <dgm:prSet presAssocID="{4593C59A-0EEC-493C-ABA3-D4DC85D3305C}" presName="downArrowText" presStyleLbl="revTx" presStyleIdx="0" presStyleCnt="2">
        <dgm:presLayoutVars>
          <dgm:bulletEnabled val="1"/>
        </dgm:presLayoutVars>
      </dgm:prSet>
      <dgm:spPr/>
    </dgm:pt>
    <dgm:pt modelId="{24BE3336-9C9C-4211-8127-EDB8A7F90DE1}" type="pres">
      <dgm:prSet presAssocID="{83DBA036-381D-42BA-B166-505438C35F91}" presName="upArrow" presStyleLbl="node1" presStyleIdx="1" presStyleCnt="2" custScaleX="224157" custScaleY="120837" custLinFactNeighborX="-495" custLinFactNeighborY="-2467"/>
      <dgm:spPr/>
    </dgm:pt>
    <dgm:pt modelId="{0D231C48-BAA2-486E-91CA-6CA0608EE8D4}" type="pres">
      <dgm:prSet presAssocID="{83DBA036-381D-42BA-B166-505438C35F91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EEB9270C-E602-458B-8977-F1151E3E436F}" type="presOf" srcId="{83DBA036-381D-42BA-B166-505438C35F91}" destId="{0D231C48-BAA2-486E-91CA-6CA0608EE8D4}" srcOrd="0" destOrd="0" presId="urn:microsoft.com/office/officeart/2005/8/layout/arrow3"/>
    <dgm:cxn modelId="{4843FF0C-FCEA-4ABF-A044-ED9FBCFDF75A}" srcId="{5B54720C-88CA-40E2-B93A-177CC4F3C0B3}" destId="{83DBA036-381D-42BA-B166-505438C35F91}" srcOrd="1" destOrd="0" parTransId="{5BBA2113-416C-46E2-92B0-50D5EE1C6204}" sibTransId="{D0373E9A-0068-406E-9A18-E1140B7666EA}"/>
    <dgm:cxn modelId="{FA1B0C26-5705-4C56-BAA8-A37D0856F4C8}" srcId="{5B54720C-88CA-40E2-B93A-177CC4F3C0B3}" destId="{4593C59A-0EEC-493C-ABA3-D4DC85D3305C}" srcOrd="0" destOrd="0" parTransId="{320D17FB-68B6-4DB6-8A3A-C1D354BB123D}" sibTransId="{7375CB6A-E3A4-44F2-9EDA-9E0ADA404842}"/>
    <dgm:cxn modelId="{FC5A49BB-71B5-419A-9FE3-CDFB39234FC1}" type="presOf" srcId="{5B54720C-88CA-40E2-B93A-177CC4F3C0B3}" destId="{08DC51EE-994B-43DF-8854-CE9295BDAF1A}" srcOrd="0" destOrd="0" presId="urn:microsoft.com/office/officeart/2005/8/layout/arrow3"/>
    <dgm:cxn modelId="{35BE90DE-9D7E-42F7-89B4-AA6FD0F4D835}" type="presOf" srcId="{4593C59A-0EEC-493C-ABA3-D4DC85D3305C}" destId="{4BFC7F60-4FFD-406E-A391-1D74E1FD062A}" srcOrd="0" destOrd="0" presId="urn:microsoft.com/office/officeart/2005/8/layout/arrow3"/>
    <dgm:cxn modelId="{40336E4B-1A14-454B-AC0A-49D2A2794D9B}" type="presParOf" srcId="{08DC51EE-994B-43DF-8854-CE9295BDAF1A}" destId="{0C61C6B2-C1F6-4F36-A9CC-642B40F4C61F}" srcOrd="0" destOrd="0" presId="urn:microsoft.com/office/officeart/2005/8/layout/arrow3"/>
    <dgm:cxn modelId="{2E818E56-3167-40E2-B535-C04402ACDB15}" type="presParOf" srcId="{08DC51EE-994B-43DF-8854-CE9295BDAF1A}" destId="{D1A2ADFE-6E5D-400C-98AE-7E3D7B0325E9}" srcOrd="1" destOrd="0" presId="urn:microsoft.com/office/officeart/2005/8/layout/arrow3"/>
    <dgm:cxn modelId="{DDE338EA-11CE-426E-9809-FB07F58DE0E1}" type="presParOf" srcId="{08DC51EE-994B-43DF-8854-CE9295BDAF1A}" destId="{4BFC7F60-4FFD-406E-A391-1D74E1FD062A}" srcOrd="2" destOrd="0" presId="urn:microsoft.com/office/officeart/2005/8/layout/arrow3"/>
    <dgm:cxn modelId="{F3C20C72-55B6-4F44-9F27-065BF748A80B}" type="presParOf" srcId="{08DC51EE-994B-43DF-8854-CE9295BDAF1A}" destId="{24BE3336-9C9C-4211-8127-EDB8A7F90DE1}" srcOrd="3" destOrd="0" presId="urn:microsoft.com/office/officeart/2005/8/layout/arrow3"/>
    <dgm:cxn modelId="{B7A954AD-E20F-4043-AF1F-4721D4025AE4}" type="presParOf" srcId="{08DC51EE-994B-43DF-8854-CE9295BDAF1A}" destId="{0D231C48-BAA2-486E-91CA-6CA0608EE8D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928B86-EBAD-4E4F-A808-8B4CE0B1C462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D3C3A23-C3EE-418C-91CA-C675E3334082}">
      <dgm:prSet phldrT="[טקסט]"/>
      <dgm:spPr/>
      <dgm:t>
        <a:bodyPr/>
        <a:lstStyle/>
        <a:p>
          <a:pPr rtl="1"/>
          <a:r>
            <a:rPr lang="he-IL" dirty="0" err="1"/>
            <a:t>הרי"ף</a:t>
          </a:r>
          <a:r>
            <a:rPr lang="he-IL" baseline="0" dirty="0"/>
            <a:t> סובר שברור </a:t>
          </a:r>
          <a:r>
            <a:rPr lang="he-IL" baseline="0" dirty="0" err="1"/>
            <a:t>לאביי</a:t>
          </a:r>
          <a:r>
            <a:rPr lang="he-IL" baseline="0" dirty="0"/>
            <a:t> </a:t>
          </a:r>
          <a:r>
            <a:rPr lang="he-IL" baseline="0" dirty="0" err="1"/>
            <a:t>ולרבא</a:t>
          </a:r>
          <a:r>
            <a:rPr lang="he-IL" baseline="0" dirty="0"/>
            <a:t> שבמקרה של תחילתו בפשיעה וסופו באונס יהא חיוב והם נחלקו בשאלה האם זה מקרה של תחילתו בפשיעה וסופו באונס</a:t>
          </a:r>
          <a:endParaRPr lang="he-IL" dirty="0"/>
        </a:p>
      </dgm:t>
    </dgm:pt>
    <dgm:pt modelId="{976ACA29-D4C1-4EAF-800B-E1E70F3AF07B}" type="parTrans" cxnId="{9B6B65A8-CEB2-4362-A457-7DF2FAF34644}">
      <dgm:prSet/>
      <dgm:spPr/>
      <dgm:t>
        <a:bodyPr/>
        <a:lstStyle/>
        <a:p>
          <a:pPr rtl="1"/>
          <a:endParaRPr lang="he-IL"/>
        </a:p>
      </dgm:t>
    </dgm:pt>
    <dgm:pt modelId="{1240699D-5FDB-4395-8033-B2F1F9142079}" type="sibTrans" cxnId="{9B6B65A8-CEB2-4362-A457-7DF2FAF34644}">
      <dgm:prSet/>
      <dgm:spPr/>
      <dgm:t>
        <a:bodyPr/>
        <a:lstStyle/>
        <a:p>
          <a:pPr rtl="1"/>
          <a:endParaRPr lang="he-IL"/>
        </a:p>
      </dgm:t>
    </dgm:pt>
    <dgm:pt modelId="{591F29C8-9307-4EBE-8927-D1779B070E1C}">
      <dgm:prSet phldrT="[טקסט]"/>
      <dgm:spPr/>
      <dgm:t>
        <a:bodyPr/>
        <a:lstStyle/>
        <a:p>
          <a:pPr rtl="1"/>
          <a:r>
            <a:rPr lang="he-IL" dirty="0"/>
            <a:t>תוספות</a:t>
          </a:r>
          <a:r>
            <a:rPr lang="he-IL" baseline="0" dirty="0"/>
            <a:t> סובר שברור </a:t>
          </a:r>
          <a:r>
            <a:rPr lang="he-IL" baseline="0" dirty="0" err="1"/>
            <a:t>לאביי</a:t>
          </a:r>
          <a:r>
            <a:rPr lang="he-IL" baseline="0" dirty="0"/>
            <a:t> </a:t>
          </a:r>
          <a:r>
            <a:rPr lang="he-IL" baseline="0" dirty="0" err="1"/>
            <a:t>ולרבא</a:t>
          </a:r>
          <a:r>
            <a:rPr lang="he-IL" baseline="0" dirty="0"/>
            <a:t> שזה מקרה של תחילתו בפשיעה וסופו באונס והם נחלקו מה הדין במקרה של </a:t>
          </a:r>
          <a:r>
            <a:rPr lang="he-IL" baseline="0" dirty="0" err="1"/>
            <a:t>תחפ"ב</a:t>
          </a:r>
          <a:r>
            <a:rPr lang="he-IL" baseline="0" dirty="0"/>
            <a:t> </a:t>
          </a:r>
          <a:endParaRPr lang="he-IL" dirty="0"/>
        </a:p>
      </dgm:t>
    </dgm:pt>
    <dgm:pt modelId="{92F32AE5-540C-4576-B835-17D90853037A}" type="parTrans" cxnId="{2A241FBC-1F61-4485-B8C6-C759932E0624}">
      <dgm:prSet/>
      <dgm:spPr/>
      <dgm:t>
        <a:bodyPr/>
        <a:lstStyle/>
        <a:p>
          <a:pPr rtl="1"/>
          <a:endParaRPr lang="he-IL"/>
        </a:p>
      </dgm:t>
    </dgm:pt>
    <dgm:pt modelId="{4D359C78-8273-4467-8A6B-6CD048B4DD9A}" type="sibTrans" cxnId="{2A241FBC-1F61-4485-B8C6-C759932E0624}">
      <dgm:prSet/>
      <dgm:spPr/>
      <dgm:t>
        <a:bodyPr/>
        <a:lstStyle/>
        <a:p>
          <a:pPr rtl="1"/>
          <a:endParaRPr lang="he-IL"/>
        </a:p>
      </dgm:t>
    </dgm:pt>
    <dgm:pt modelId="{0733526F-64B5-4E17-A01F-ACEC98563E8C}" type="pres">
      <dgm:prSet presAssocID="{03928B86-EBAD-4E4F-A808-8B4CE0B1C462}" presName="cycle" presStyleCnt="0">
        <dgm:presLayoutVars>
          <dgm:dir/>
          <dgm:resizeHandles val="exact"/>
        </dgm:presLayoutVars>
      </dgm:prSet>
      <dgm:spPr/>
    </dgm:pt>
    <dgm:pt modelId="{15DE4D67-834E-422D-AC91-60F5F51F673F}" type="pres">
      <dgm:prSet presAssocID="{CD3C3A23-C3EE-418C-91CA-C675E3334082}" presName="arrow" presStyleLbl="node1" presStyleIdx="0" presStyleCnt="2" custScaleY="100206">
        <dgm:presLayoutVars>
          <dgm:bulletEnabled val="1"/>
        </dgm:presLayoutVars>
      </dgm:prSet>
      <dgm:spPr/>
    </dgm:pt>
    <dgm:pt modelId="{03401FA7-418F-4637-9441-4F0C2D15CA14}" type="pres">
      <dgm:prSet presAssocID="{591F29C8-9307-4EBE-8927-D1779B070E1C}" presName="arrow" presStyleLbl="node1" presStyleIdx="1" presStyleCnt="2" custScaleY="100081">
        <dgm:presLayoutVars>
          <dgm:bulletEnabled val="1"/>
        </dgm:presLayoutVars>
      </dgm:prSet>
      <dgm:spPr/>
    </dgm:pt>
  </dgm:ptLst>
  <dgm:cxnLst>
    <dgm:cxn modelId="{44BEBE29-35AC-4216-A4F6-C3B7287F0C4D}" type="presOf" srcId="{CD3C3A23-C3EE-418C-91CA-C675E3334082}" destId="{15DE4D67-834E-422D-AC91-60F5F51F673F}" srcOrd="0" destOrd="0" presId="urn:microsoft.com/office/officeart/2005/8/layout/arrow1"/>
    <dgm:cxn modelId="{A3B5E78F-D2CC-4E69-95B6-7FEC4C9DA2BE}" type="presOf" srcId="{03928B86-EBAD-4E4F-A808-8B4CE0B1C462}" destId="{0733526F-64B5-4E17-A01F-ACEC98563E8C}" srcOrd="0" destOrd="0" presId="urn:microsoft.com/office/officeart/2005/8/layout/arrow1"/>
    <dgm:cxn modelId="{7BE273A7-6F61-4E64-857A-B9FBB429E2AC}" type="presOf" srcId="{591F29C8-9307-4EBE-8927-D1779B070E1C}" destId="{03401FA7-418F-4637-9441-4F0C2D15CA14}" srcOrd="0" destOrd="0" presId="urn:microsoft.com/office/officeart/2005/8/layout/arrow1"/>
    <dgm:cxn modelId="{9B6B65A8-CEB2-4362-A457-7DF2FAF34644}" srcId="{03928B86-EBAD-4E4F-A808-8B4CE0B1C462}" destId="{CD3C3A23-C3EE-418C-91CA-C675E3334082}" srcOrd="0" destOrd="0" parTransId="{976ACA29-D4C1-4EAF-800B-E1E70F3AF07B}" sibTransId="{1240699D-5FDB-4395-8033-B2F1F9142079}"/>
    <dgm:cxn modelId="{2A241FBC-1F61-4485-B8C6-C759932E0624}" srcId="{03928B86-EBAD-4E4F-A808-8B4CE0B1C462}" destId="{591F29C8-9307-4EBE-8927-D1779B070E1C}" srcOrd="1" destOrd="0" parTransId="{92F32AE5-540C-4576-B835-17D90853037A}" sibTransId="{4D359C78-8273-4467-8A6B-6CD048B4DD9A}"/>
    <dgm:cxn modelId="{93299447-F732-4B70-9A81-E8A604E1CB33}" type="presParOf" srcId="{0733526F-64B5-4E17-A01F-ACEC98563E8C}" destId="{15DE4D67-834E-422D-AC91-60F5F51F673F}" srcOrd="0" destOrd="0" presId="urn:microsoft.com/office/officeart/2005/8/layout/arrow1"/>
    <dgm:cxn modelId="{EFFCB899-8490-4A64-855D-F2ABB91D4F81}" type="presParOf" srcId="{0733526F-64B5-4E17-A01F-ACEC98563E8C}" destId="{03401FA7-418F-4637-9441-4F0C2D15CA14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1C6B2-C1F6-4F36-A9CC-642B40F4C61F}">
      <dsp:nvSpPr>
        <dsp:cNvPr id="0" name=""/>
        <dsp:cNvSpPr/>
      </dsp:nvSpPr>
      <dsp:spPr>
        <a:xfrm rot="21300000">
          <a:off x="24942" y="2358878"/>
          <a:ext cx="8078114" cy="92506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2ADFE-6E5D-400C-98AE-7E3D7B0325E9}">
      <dsp:nvSpPr>
        <dsp:cNvPr id="0" name=""/>
        <dsp:cNvSpPr/>
      </dsp:nvSpPr>
      <dsp:spPr>
        <a:xfrm>
          <a:off x="-508065" y="0"/>
          <a:ext cx="5405250" cy="2760785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FC7F60-4FFD-406E-A391-1D74E1FD062A}">
      <dsp:nvSpPr>
        <dsp:cNvPr id="0" name=""/>
        <dsp:cNvSpPr/>
      </dsp:nvSpPr>
      <dsp:spPr>
        <a:xfrm>
          <a:off x="4307840" y="0"/>
          <a:ext cx="2600960" cy="2369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6500" kern="1200" dirty="0"/>
        </a:p>
      </dsp:txBody>
      <dsp:txXfrm>
        <a:off x="4307840" y="0"/>
        <a:ext cx="2600960" cy="2369986"/>
      </dsp:txXfrm>
    </dsp:sp>
    <dsp:sp modelId="{24BE3336-9C9C-4211-8127-EDB8A7F90DE1}">
      <dsp:nvSpPr>
        <dsp:cNvPr id="0" name=""/>
        <dsp:cNvSpPr/>
      </dsp:nvSpPr>
      <dsp:spPr>
        <a:xfrm>
          <a:off x="3188447" y="2812710"/>
          <a:ext cx="5465844" cy="2727447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31C48-BAA2-486E-91CA-6CA0608EE8D4}">
      <dsp:nvSpPr>
        <dsp:cNvPr id="0" name=""/>
        <dsp:cNvSpPr/>
      </dsp:nvSpPr>
      <dsp:spPr>
        <a:xfrm>
          <a:off x="1219200" y="3272837"/>
          <a:ext cx="2600960" cy="2369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6500" kern="1200" dirty="0"/>
        </a:p>
      </dsp:txBody>
      <dsp:txXfrm>
        <a:off x="1219200" y="3272837"/>
        <a:ext cx="2600960" cy="23699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E4D67-834E-422D-AC91-60F5F51F673F}">
      <dsp:nvSpPr>
        <dsp:cNvPr id="0" name=""/>
        <dsp:cNvSpPr/>
      </dsp:nvSpPr>
      <dsp:spPr>
        <a:xfrm rot="16200000">
          <a:off x="2003" y="1"/>
          <a:ext cx="3924151" cy="3932234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 err="1"/>
            <a:t>הרי"ף</a:t>
          </a:r>
          <a:r>
            <a:rPr lang="he-IL" sz="2000" kern="1200" baseline="0" dirty="0"/>
            <a:t> סובר שברור </a:t>
          </a:r>
          <a:r>
            <a:rPr lang="he-IL" sz="2000" kern="1200" baseline="0" dirty="0" err="1"/>
            <a:t>לאביי</a:t>
          </a:r>
          <a:r>
            <a:rPr lang="he-IL" sz="2000" kern="1200" baseline="0" dirty="0"/>
            <a:t> </a:t>
          </a:r>
          <a:r>
            <a:rPr lang="he-IL" sz="2000" kern="1200" baseline="0" dirty="0" err="1"/>
            <a:t>ולרבא</a:t>
          </a:r>
          <a:r>
            <a:rPr lang="he-IL" sz="2000" kern="1200" baseline="0" dirty="0"/>
            <a:t> שבמקרה של תחילתו בפשיעה וסופו באונס יהא חיוב והם נחלקו בשאלה האם זה מקרה של תחילתו בפשיעה וסופו באונס</a:t>
          </a:r>
          <a:endParaRPr lang="he-IL" sz="2000" kern="1200" dirty="0"/>
        </a:p>
      </dsp:txBody>
      <dsp:txXfrm rot="5400000">
        <a:off x="684688" y="985080"/>
        <a:ext cx="3245508" cy="1962075"/>
      </dsp:txXfrm>
    </dsp:sp>
    <dsp:sp modelId="{03401FA7-418F-4637-9441-4F0C2D15CA14}">
      <dsp:nvSpPr>
        <dsp:cNvPr id="0" name=""/>
        <dsp:cNvSpPr/>
      </dsp:nvSpPr>
      <dsp:spPr>
        <a:xfrm rot="5400000">
          <a:off x="6132244" y="2453"/>
          <a:ext cx="3924151" cy="3927329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kern="1200" dirty="0"/>
            <a:t>תוספות</a:t>
          </a:r>
          <a:r>
            <a:rPr lang="he-IL" sz="2000" kern="1200" baseline="0" dirty="0"/>
            <a:t> סובר שברור </a:t>
          </a:r>
          <a:r>
            <a:rPr lang="he-IL" sz="2000" kern="1200" baseline="0" dirty="0" err="1"/>
            <a:t>לאביי</a:t>
          </a:r>
          <a:r>
            <a:rPr lang="he-IL" sz="2000" kern="1200" baseline="0" dirty="0"/>
            <a:t> </a:t>
          </a:r>
          <a:r>
            <a:rPr lang="he-IL" sz="2000" kern="1200" baseline="0" dirty="0" err="1"/>
            <a:t>ולרבא</a:t>
          </a:r>
          <a:r>
            <a:rPr lang="he-IL" sz="2000" kern="1200" baseline="0" dirty="0"/>
            <a:t> שזה מקרה של תחילתו בפשיעה וסופו באונס והם נחלקו מה הדין במקרה של </a:t>
          </a:r>
          <a:r>
            <a:rPr lang="he-IL" sz="2000" kern="1200" baseline="0" dirty="0" err="1"/>
            <a:t>תחפ"ב</a:t>
          </a:r>
          <a:r>
            <a:rPr lang="he-IL" sz="2000" kern="1200" baseline="0" dirty="0"/>
            <a:t> </a:t>
          </a:r>
          <a:endParaRPr lang="he-IL" sz="2000" kern="1200" dirty="0"/>
        </a:p>
      </dsp:txBody>
      <dsp:txXfrm rot="-5400000">
        <a:off x="6130655" y="985080"/>
        <a:ext cx="3240603" cy="1962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F4EA64-D5E8-4450-BC30-7DFC4EBD38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641F71-C740-4CC1-840C-5FB23C8519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963B1-226B-4B24-8975-7DD28730789D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BCE577-AAC9-4588-9221-506DA251D4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921CD-9C42-44C5-B535-5F5FA40227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A9CF0-FE85-40E5-A3E4-9D8D4A205B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78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BE83-1F76-412F-817F-6B87541A62B7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54AA9-D1C5-4A71-8BC1-393246244D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20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54AA9-D1C5-4A71-8BC1-393246244D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0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54AA9-D1C5-4A71-8BC1-393246244DD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33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3BFCDB3-13C4-4D69-848D-3F1F4D6B8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C2B9599-6E7A-4DD2-B13A-B4F68A135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7" y="0"/>
            <a:ext cx="8168743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E377648-1ED1-4112-805B-16C14CE99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6909241" cy="557107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  <p:txBody>
          <a:bodyPr/>
          <a:lstStyle/>
          <a:p>
            <a:endParaRPr lang="he-IL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63B59CB-289C-4850-A932-358B9E412B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877" y="806752"/>
            <a:ext cx="6570161" cy="5244497"/>
          </a:xfrm>
          <a:prstGeom prst="rect">
            <a:avLst/>
          </a:prstGeom>
          <a:solidFill>
            <a:schemeClr val="tx1"/>
          </a:solidFill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867647-07B7-4265-832F-DE0E80979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37837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e-IL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16AC468-2C3D-4337-A9A2-81175F6D5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873262-74DB-4FD1-9625-E4616CF01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3777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9F3D15D-CB95-47AD-87F5-9CFF84F61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2137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6833" y="2691634"/>
            <a:ext cx="3238829" cy="1828122"/>
          </a:xfrm>
        </p:spPr>
        <p:txBody>
          <a:bodyPr>
            <a:normAutofit/>
          </a:bodyPr>
          <a:lstStyle/>
          <a:p>
            <a:pPr rtl="1"/>
            <a:r>
              <a:rPr lang="he-IL" sz="4000" b="1" dirty="0">
                <a:solidFill>
                  <a:srgbClr val="78B9A8"/>
                </a:solidFill>
              </a:rPr>
              <a:t>מסכת בבא מציעא </a:t>
            </a:r>
            <a:endParaRPr lang="en-US" sz="4000" b="1" dirty="0">
              <a:solidFill>
                <a:srgbClr val="78B9A8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048EE7C-B77F-4E59-88A7-DD66337BB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730" y="4519756"/>
            <a:ext cx="3681413" cy="1265587"/>
          </a:xfrm>
        </p:spPr>
        <p:txBody>
          <a:bodyPr>
            <a:normAutofit/>
          </a:bodyPr>
          <a:lstStyle/>
          <a:p>
            <a:pPr rtl="1"/>
            <a:r>
              <a:rPr lang="he-IL" sz="2600" dirty="0">
                <a:solidFill>
                  <a:srgbClr val="78B9A8"/>
                </a:solidFill>
              </a:rPr>
              <a:t>דף </a:t>
            </a:r>
            <a:r>
              <a:rPr lang="he-IL" sz="2600" dirty="0" err="1">
                <a:solidFill>
                  <a:srgbClr val="78B9A8"/>
                </a:solidFill>
              </a:rPr>
              <a:t>עח</a:t>
            </a:r>
            <a:r>
              <a:rPr lang="he-IL" sz="2600" dirty="0">
                <a:solidFill>
                  <a:srgbClr val="78B9A8"/>
                </a:solidFill>
              </a:rPr>
              <a:t> ודף צג</a:t>
            </a:r>
          </a:p>
        </p:txBody>
      </p:sp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9B127657-3883-4CE2-9AFC-3A067D4E30A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44797" y="5541275"/>
            <a:ext cx="2680743" cy="1265587"/>
          </a:xfrm>
          <a:prstGeom prst="rect">
            <a:avLst/>
          </a:prstGeom>
        </p:spPr>
      </p:pic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AA48F2E5-F50B-4DBB-B35A-513D9EB741D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61287" y="328162"/>
            <a:ext cx="3359020" cy="25192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83883" y="1970192"/>
            <a:ext cx="4718649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6000" b="1" dirty="0">
                <a:solidFill>
                  <a:schemeClr val="bg1"/>
                </a:solidFill>
              </a:rPr>
              <a:t>תחילתו בפשיעה וסופו באונס </a:t>
            </a:r>
            <a:endParaRPr lang="he-I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6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65460" y="435770"/>
            <a:ext cx="6096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endParaRPr lang="he-IL" sz="2800" dirty="0"/>
          </a:p>
          <a:p>
            <a:pPr algn="just" rtl="1"/>
            <a:endParaRPr lang="he-IL" sz="2800" dirty="0"/>
          </a:p>
          <a:p>
            <a:pPr algn="just" rtl="1"/>
            <a:r>
              <a:rPr lang="he-IL" sz="2800" dirty="0"/>
              <a:t>ויש לומר: </a:t>
            </a:r>
          </a:p>
          <a:p>
            <a:pPr marL="514350" indent="-514350" algn="just" rtl="1">
              <a:buAutoNum type="arabicPeriod"/>
            </a:pPr>
            <a:r>
              <a:rPr lang="he-IL" sz="2800" dirty="0" err="1"/>
              <a:t>דשמא</a:t>
            </a:r>
            <a:r>
              <a:rPr lang="he-IL" sz="2800" dirty="0"/>
              <a:t> אם היה שם היה מוליכן למרעה אחר קודם ביאת ארי כי כן דרך הרועים לרעות חצי היום בשדה זו וחצי היום בשדה אחר </a:t>
            </a:r>
          </a:p>
          <a:p>
            <a:pPr marL="514350" indent="-514350" algn="just" rtl="1">
              <a:buAutoNum type="arabicPeriod"/>
            </a:pPr>
            <a:r>
              <a:rPr lang="he-IL" sz="2800" dirty="0"/>
              <a:t>או שמא אם היה שם הארי היה ירא לבא שם </a:t>
            </a:r>
          </a:p>
          <a:p>
            <a:pPr marL="514350" indent="-514350" algn="just" rtl="1">
              <a:buAutoNum type="arabicPeriod"/>
            </a:pPr>
            <a:r>
              <a:rPr lang="he-IL" sz="2800" dirty="0"/>
              <a:t>או היה מקיים ביה גם את הארי ואת הדוב הכה עבדך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3DF6FB1-7314-BA67-D10A-0A8D075AE352}"/>
              </a:ext>
            </a:extLst>
          </p:cNvPr>
          <p:cNvSpPr txBox="1"/>
          <p:nvPr/>
        </p:nvSpPr>
        <p:spPr>
          <a:xfrm>
            <a:off x="1438275" y="1847850"/>
            <a:ext cx="22288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br>
              <a:rPr lang="en-US" b="1" dirty="0">
                <a:solidFill>
                  <a:schemeClr val="bg1"/>
                </a:solidFill>
              </a:rPr>
            </a:br>
            <a:endParaRPr lang="he-I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70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D92331-598B-AB78-D572-20207502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AFE15073-309A-781A-4E26-4C7A2762A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208810"/>
              </p:ext>
            </p:extLst>
          </p:nvPr>
        </p:nvGraphicFramePr>
        <p:xfrm>
          <a:off x="1352205" y="1141359"/>
          <a:ext cx="9487590" cy="48080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43795">
                  <a:extLst>
                    <a:ext uri="{9D8B030D-6E8A-4147-A177-3AD203B41FA5}">
                      <a16:colId xmlns:a16="http://schemas.microsoft.com/office/drawing/2014/main" val="2249690332"/>
                    </a:ext>
                  </a:extLst>
                </a:gridCol>
                <a:gridCol w="4743795">
                  <a:extLst>
                    <a:ext uri="{9D8B030D-6E8A-4147-A177-3AD203B41FA5}">
                      <a16:colId xmlns:a16="http://schemas.microsoft.com/office/drawing/2014/main" val="735747250"/>
                    </a:ext>
                  </a:extLst>
                </a:gridCol>
              </a:tblGrid>
              <a:tr h="589752">
                <a:tc>
                  <a:txBody>
                    <a:bodyPr/>
                    <a:lstStyle/>
                    <a:p>
                      <a:pPr algn="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לשיטת תוספות: קשר סיבתי בין הפשיעה לאונס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04338"/>
                  </a:ext>
                </a:extLst>
              </a:tr>
              <a:tr h="985942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</a:t>
                      </a:r>
                      <a:r>
                        <a:rPr lang="he-IL" b="1" dirty="0" err="1"/>
                        <a:t>מב</a:t>
                      </a:r>
                      <a:r>
                        <a:rPr lang="he-IL" b="1" dirty="0"/>
                        <a:t> ע"א </a:t>
                      </a:r>
                      <a:br>
                        <a:rPr lang="en-US" b="1" dirty="0"/>
                      </a:br>
                      <a:r>
                        <a:rPr lang="he-IL" b="1" dirty="0" err="1"/>
                        <a:t>צריפא</a:t>
                      </a:r>
                      <a:r>
                        <a:rPr lang="he-IL" b="1" dirty="0"/>
                        <a:t> </a:t>
                      </a:r>
                      <a:r>
                        <a:rPr lang="he-IL" b="1" dirty="0" err="1"/>
                        <a:t>דאורבני</a:t>
                      </a:r>
                      <a:r>
                        <a:rPr lang="he-IL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למ"ד חייב – כיוון שאילולי היה משאיר את הכסף במקום כזה שלא שמור מפני שריפה גם הגנבים לא היו מגיעים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838128"/>
                  </a:ext>
                </a:extLst>
              </a:tr>
              <a:tr h="842503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לו ע"ב</a:t>
                      </a:r>
                    </a:p>
                    <a:p>
                      <a:pPr algn="r" rtl="1"/>
                      <a:r>
                        <a:rPr lang="he-IL" b="1" dirty="0"/>
                        <a:t>פשע בה ויצאה לאגם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גם למ"ד בדרך כלל חייב כאן פטור כיוון שאין קשר סיבתי בין הפשיעה לאונס שכן מלאך מוות נמצא בכל מקום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20268"/>
                  </a:ext>
                </a:extLst>
              </a:tr>
              <a:tr h="690159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צג ע"ב </a:t>
                      </a:r>
                    </a:p>
                    <a:p>
                      <a:pPr algn="r" rtl="1"/>
                      <a:r>
                        <a:rPr lang="he-IL" b="1" dirty="0"/>
                        <a:t>הניח עדרו ובא לעיר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למ"ד חייב – כיוון שייתכן והרועה היה מעביר העדר למקום אחר או נלחם עם האריה ומנצח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05486"/>
                  </a:ext>
                </a:extLst>
              </a:tr>
              <a:tr h="1577507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</a:t>
                      </a:r>
                      <a:r>
                        <a:rPr lang="he-IL" b="1" dirty="0" err="1"/>
                        <a:t>עח</a:t>
                      </a:r>
                      <a:r>
                        <a:rPr lang="he-IL" b="1" dirty="0"/>
                        <a:t> ע"א</a:t>
                      </a:r>
                    </a:p>
                    <a:p>
                      <a:pPr algn="r" rtl="1"/>
                      <a:r>
                        <a:rPr lang="he-IL" b="1" dirty="0"/>
                        <a:t>שכר חמור להוליכה בהר והוליכה בבקעה והחליקה פטור</a:t>
                      </a:r>
                    </a:p>
                    <a:p>
                      <a:pPr algn="r"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גם למ"ד בדרך כלל חייב, כאן פטור כיוון שאין קשר סיבתי בין הפשיעה לאונס, שכן אם היה מוליכה בהר כל שכן שהחמור היה עשוי להחליק.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92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62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8" y="624659"/>
            <a:ext cx="5734741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36" y="362677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230502" y="97036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r>
              <a:rPr lang="he-IL" sz="2800" dirty="0"/>
              <a:t>ורב אלפס פירש התם </a:t>
            </a:r>
            <a:r>
              <a:rPr lang="he-IL" sz="2800" dirty="0" err="1"/>
              <a:t>דאביי</a:t>
            </a:r>
            <a:r>
              <a:rPr lang="he-IL" sz="2800" dirty="0"/>
              <a:t> לטעמיה </a:t>
            </a:r>
            <a:r>
              <a:rPr lang="he-IL" sz="2800" dirty="0" err="1"/>
              <a:t>דאמר</a:t>
            </a:r>
            <a:r>
              <a:rPr lang="he-IL" sz="2800" dirty="0"/>
              <a:t> בפרק המפקיד (לעיל דף לו: ושם) לא </a:t>
            </a:r>
            <a:r>
              <a:rPr lang="he-IL" sz="2800" dirty="0" err="1"/>
              <a:t>מיבעיא</a:t>
            </a:r>
            <a:r>
              <a:rPr lang="he-IL" sz="2800" dirty="0"/>
              <a:t> </a:t>
            </a:r>
            <a:r>
              <a:rPr lang="he-IL" sz="2800" dirty="0" err="1"/>
              <a:t>כו</a:t>
            </a:r>
            <a:r>
              <a:rPr lang="he-IL" sz="2800" dirty="0"/>
              <a:t>' אלא אפילו למ"ד פטור הכא חייב </a:t>
            </a:r>
            <a:r>
              <a:rPr lang="he-IL" sz="2800" dirty="0" err="1"/>
              <a:t>דהבלא</a:t>
            </a:r>
            <a:r>
              <a:rPr lang="he-IL" sz="2800" dirty="0"/>
              <a:t> </a:t>
            </a:r>
            <a:r>
              <a:rPr lang="he-IL" sz="2800" dirty="0" err="1"/>
              <a:t>דאגמא</a:t>
            </a:r>
            <a:r>
              <a:rPr lang="he-IL" sz="2800" dirty="0"/>
              <a:t> קטלה משמע </a:t>
            </a:r>
            <a:r>
              <a:rPr lang="he-IL" sz="2800" dirty="0" err="1"/>
              <a:t>דלמ"ד</a:t>
            </a:r>
            <a:r>
              <a:rPr lang="he-IL" sz="2800" dirty="0"/>
              <a:t> חייב אתי שפיר בלאו האי טעמא אף על פי שהאונס היה </a:t>
            </a:r>
            <a:r>
              <a:rPr lang="he-IL" sz="2800" dirty="0" err="1"/>
              <a:t>נארע</a:t>
            </a:r>
            <a:r>
              <a:rPr lang="he-IL" sz="2800" dirty="0"/>
              <a:t> בכל ענין</a:t>
            </a:r>
          </a:p>
        </p:txBody>
      </p:sp>
      <p:sp>
        <p:nvSpPr>
          <p:cNvPr id="4" name="מלבן 3"/>
          <p:cNvSpPr/>
          <p:nvPr/>
        </p:nvSpPr>
        <p:spPr>
          <a:xfrm>
            <a:off x="5207000" y="1486736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br>
              <a:rPr lang="he-IL" sz="2400" dirty="0"/>
            </a:br>
            <a:r>
              <a:rPr lang="he-IL" sz="2400" dirty="0"/>
              <a:t> </a:t>
            </a:r>
          </a:p>
          <a:p>
            <a:pPr algn="r"/>
            <a:endParaRPr lang="he-IL" sz="2400" dirty="0"/>
          </a:p>
          <a:p>
            <a:pPr algn="r"/>
            <a:endParaRPr lang="he-IL" sz="2400" dirty="0"/>
          </a:p>
          <a:p>
            <a:pPr algn="r"/>
            <a:endParaRPr lang="he-IL" sz="2400" dirty="0"/>
          </a:p>
        </p:txBody>
      </p:sp>
      <p:sp>
        <p:nvSpPr>
          <p:cNvPr id="9" name="הסבר חץ ימינה 8"/>
          <p:cNvSpPr/>
          <p:nvPr/>
        </p:nvSpPr>
        <p:spPr>
          <a:xfrm>
            <a:off x="1429406" y="1735296"/>
            <a:ext cx="3296892" cy="2900570"/>
          </a:xfrm>
          <a:prstGeom prst="rightArrowCallou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he-IL" dirty="0" err="1"/>
              <a:t>הרי"ף</a:t>
            </a:r>
            <a:r>
              <a:rPr lang="he-IL" dirty="0"/>
              <a:t> מבין שלשיטת </a:t>
            </a:r>
            <a:r>
              <a:rPr lang="he-IL" dirty="0" err="1"/>
              <a:t>אביי</a:t>
            </a:r>
            <a:r>
              <a:rPr lang="he-IL" dirty="0"/>
              <a:t> הגדרת מקרה כ"תחילתו בפשיעה וסופו באונס" צריכה רק לעמוד בקריטריון אחד: האונס מגיעה כרונולוגית אחרי הפשיעה</a:t>
            </a:r>
          </a:p>
        </p:txBody>
      </p:sp>
    </p:spTree>
    <p:extLst>
      <p:ext uri="{BB962C8B-B14F-4D97-AF65-F5344CB8AC3E}">
        <p14:creationId xmlns:p14="http://schemas.microsoft.com/office/powerpoint/2010/main" val="338380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FD92331-598B-AB78-D572-202075028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AFE15073-309A-781A-4E26-4C7A2762A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809131"/>
              </p:ext>
            </p:extLst>
          </p:nvPr>
        </p:nvGraphicFramePr>
        <p:xfrm>
          <a:off x="955963" y="642594"/>
          <a:ext cx="10169234" cy="60798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84617">
                  <a:extLst>
                    <a:ext uri="{9D8B030D-6E8A-4147-A177-3AD203B41FA5}">
                      <a16:colId xmlns:a16="http://schemas.microsoft.com/office/drawing/2014/main" val="2249690332"/>
                    </a:ext>
                  </a:extLst>
                </a:gridCol>
                <a:gridCol w="5084617">
                  <a:extLst>
                    <a:ext uri="{9D8B030D-6E8A-4147-A177-3AD203B41FA5}">
                      <a16:colId xmlns:a16="http://schemas.microsoft.com/office/drawing/2014/main" val="2097080990"/>
                    </a:ext>
                  </a:extLst>
                </a:gridCol>
              </a:tblGrid>
              <a:tr h="477667">
                <a:tc>
                  <a:txBody>
                    <a:bodyPr/>
                    <a:lstStyle/>
                    <a:p>
                      <a:pPr algn="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לשיטת </a:t>
                      </a:r>
                      <a:r>
                        <a:rPr lang="he-IL" dirty="0" err="1"/>
                        <a:t>הרי"ף</a:t>
                      </a:r>
                      <a:r>
                        <a:rPr lang="he-IL" dirty="0"/>
                        <a:t>: לשיטת </a:t>
                      </a:r>
                      <a:r>
                        <a:rPr lang="he-IL" dirty="0" err="1"/>
                        <a:t>אביי</a:t>
                      </a:r>
                      <a:r>
                        <a:rPr lang="he-IL" dirty="0"/>
                        <a:t> - קשר כרונולוגי בין הפשיעה לאונס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04338"/>
                  </a:ext>
                </a:extLst>
              </a:tr>
              <a:tr h="1177809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</a:t>
                      </a:r>
                      <a:r>
                        <a:rPr lang="he-IL" b="1" dirty="0" err="1"/>
                        <a:t>מב</a:t>
                      </a:r>
                      <a:r>
                        <a:rPr lang="he-IL" b="1" dirty="0"/>
                        <a:t> ע"א </a:t>
                      </a:r>
                      <a:br>
                        <a:rPr lang="en-US" b="1" dirty="0"/>
                      </a:br>
                      <a:r>
                        <a:rPr lang="he-IL" b="1" dirty="0" err="1"/>
                        <a:t>צריפא</a:t>
                      </a:r>
                      <a:r>
                        <a:rPr lang="he-IL" b="1" dirty="0"/>
                        <a:t> </a:t>
                      </a:r>
                      <a:r>
                        <a:rPr lang="he-IL" b="1" dirty="0" err="1"/>
                        <a:t>דאורבני</a:t>
                      </a:r>
                      <a:r>
                        <a:rPr lang="he-IL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838128"/>
                  </a:ext>
                </a:extLst>
              </a:tr>
              <a:tr h="824466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לו ע"ב</a:t>
                      </a:r>
                    </a:p>
                    <a:p>
                      <a:pPr algn="r" rtl="1"/>
                      <a:r>
                        <a:rPr lang="he-IL" b="1" dirty="0"/>
                        <a:t>פשע בה ויצאה לאגם ומתה כדרכה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/>
                        <a:t>לשיטת </a:t>
                      </a:r>
                      <a:r>
                        <a:rPr lang="he-IL" dirty="0" err="1"/>
                        <a:t>אביי</a:t>
                      </a:r>
                      <a:r>
                        <a:rPr lang="he-IL" dirty="0"/>
                        <a:t> חייב כיוון שזה מקרה קלאסי של </a:t>
                      </a:r>
                      <a:r>
                        <a:rPr lang="he-IL" dirty="0" err="1"/>
                        <a:t>תחפ"ב</a:t>
                      </a:r>
                      <a:r>
                        <a:rPr lang="he-IL" dirty="0"/>
                        <a:t>  לשיטתו. רבא דורש קשר סיבתי בין הפשיעה לאונס ולכן פוטר במקרה זה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520268"/>
                  </a:ext>
                </a:extLst>
              </a:tr>
              <a:tr h="824466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צג ע"ב </a:t>
                      </a:r>
                    </a:p>
                    <a:p>
                      <a:pPr algn="r" rtl="1"/>
                      <a:r>
                        <a:rPr lang="he-IL" b="1" dirty="0"/>
                        <a:t>הניח עדרו ובא לעיר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dirty="0" err="1"/>
                        <a:t>הסוגיה</a:t>
                      </a:r>
                      <a:r>
                        <a:rPr lang="he-IL" dirty="0"/>
                        <a:t> מתנה את הפטור של השומר דווקא כששמע קול ארי ולכן הלך לכן עצם ההליכה </a:t>
                      </a:r>
                      <a:r>
                        <a:rPr lang="he-IL" dirty="0" err="1"/>
                        <a:t>היתה</a:t>
                      </a:r>
                      <a:r>
                        <a:rPr lang="he-IL" dirty="0"/>
                        <a:t> באונס ולא בפשיעה. </a:t>
                      </a:r>
                      <a:r>
                        <a:rPr lang="he-IL" dirty="0" err="1"/>
                        <a:t>הרי"ף</a:t>
                      </a:r>
                      <a:r>
                        <a:rPr lang="he-IL" dirty="0"/>
                        <a:t> מסביר שזה לשיטת </a:t>
                      </a:r>
                      <a:r>
                        <a:rPr lang="he-IL" dirty="0" err="1"/>
                        <a:t>אביי</a:t>
                      </a:r>
                      <a:r>
                        <a:rPr lang="he-IL" dirty="0"/>
                        <a:t> שהיה מחייב אם "לא שמע קול ארי" אע"פ שהפשיעה לא גרמה לאונס לבא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005486"/>
                  </a:ext>
                </a:extLst>
              </a:tr>
              <a:tr h="1884494">
                <a:tc>
                  <a:txBody>
                    <a:bodyPr/>
                    <a:lstStyle/>
                    <a:p>
                      <a:pPr algn="r" rtl="1"/>
                      <a:r>
                        <a:rPr lang="he-IL" b="1" dirty="0"/>
                        <a:t>דף </a:t>
                      </a:r>
                      <a:r>
                        <a:rPr lang="he-IL" b="1" dirty="0" err="1"/>
                        <a:t>עח</a:t>
                      </a:r>
                      <a:r>
                        <a:rPr lang="he-IL" b="1" dirty="0"/>
                        <a:t> ע"א</a:t>
                      </a:r>
                    </a:p>
                    <a:p>
                      <a:pPr algn="r" rtl="1"/>
                      <a:r>
                        <a:rPr lang="he-IL" b="1" dirty="0"/>
                        <a:t>שכר חמור להוליכה בהר והוליכה בבקעה והחליקה פטור</a:t>
                      </a:r>
                    </a:p>
                    <a:p>
                      <a:pPr algn="r" rtl="1"/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b="0" dirty="0">
                          <a:solidFill>
                            <a:schemeClr val="bg2"/>
                          </a:solidFill>
                        </a:rPr>
                        <a:t>כנראה יסביר שהדין במשנה הוא רק לשיטת רבא הדורש קשר סיבתי בין הפשיעה לאונס על מנת לחייב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92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588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33261" y="1073426"/>
            <a:ext cx="6211956" cy="4770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sz="2500" b="1" u="sng" dirty="0"/>
          </a:p>
        </p:txBody>
      </p:sp>
      <p:graphicFrame>
        <p:nvGraphicFramePr>
          <p:cNvPr id="2" name="דיאגרמה 1"/>
          <p:cNvGraphicFramePr/>
          <p:nvPr>
            <p:extLst>
              <p:ext uri="{D42A27DB-BD31-4B8C-83A1-F6EECF244321}">
                <p14:modId xmlns:p14="http://schemas.microsoft.com/office/powerpoint/2010/main" val="2214566542"/>
              </p:ext>
            </p:extLst>
          </p:nvPr>
        </p:nvGraphicFramePr>
        <p:xfrm>
          <a:off x="2032000" y="495510"/>
          <a:ext cx="8128000" cy="5642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69376" y="495510"/>
            <a:ext cx="2475459" cy="21698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500" b="1" dirty="0">
                <a:solidFill>
                  <a:schemeClr val="accent3"/>
                </a:solidFill>
              </a:rPr>
              <a:t>שיטת </a:t>
            </a:r>
            <a:r>
              <a:rPr lang="he-IL" sz="1500" b="1" dirty="0" err="1">
                <a:solidFill>
                  <a:schemeClr val="accent3"/>
                </a:solidFill>
              </a:rPr>
              <a:t>הרי"ף</a:t>
            </a:r>
            <a:r>
              <a:rPr lang="en-US" sz="1500" b="1" dirty="0">
                <a:solidFill>
                  <a:schemeClr val="accent3"/>
                </a:solidFill>
              </a:rPr>
              <a:t> </a:t>
            </a:r>
            <a:endParaRPr lang="he-IL" sz="1500" b="1" dirty="0">
              <a:solidFill>
                <a:schemeClr val="accent3"/>
              </a:solidFill>
            </a:endParaRPr>
          </a:p>
          <a:p>
            <a:pPr algn="ctr"/>
            <a:r>
              <a:rPr lang="he-IL" sz="1500" b="1" dirty="0"/>
              <a:t>החיוב הוא על הפשיעה של הפרת החוזה, אלא שלא ניתן לחייב ללא נזק שניתן לכמת באופן ממשי ועל כן החיוב בפועל מתרחש רק כאשר קרה משהו</a:t>
            </a:r>
          </a:p>
          <a:p>
            <a:pPr algn="ctr"/>
            <a:r>
              <a:rPr lang="he-IL" sz="1500" b="1" dirty="0">
                <a:solidFill>
                  <a:schemeClr val="accent3"/>
                </a:solidFill>
              </a:rPr>
              <a:t>סיבת החיוב: פשיעה</a:t>
            </a:r>
            <a:br>
              <a:rPr lang="en-US" sz="1500" b="1" dirty="0">
                <a:solidFill>
                  <a:schemeClr val="accent3"/>
                </a:solidFill>
              </a:rPr>
            </a:br>
            <a:r>
              <a:rPr lang="he-IL" sz="1500" b="1" dirty="0">
                <a:solidFill>
                  <a:schemeClr val="accent3"/>
                </a:solidFill>
              </a:rPr>
              <a:t>אפשרות לחייב: אונס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D41BD11B-154F-5763-9AAC-BBC559F486D6}"/>
              </a:ext>
            </a:extLst>
          </p:cNvPr>
          <p:cNvSpPr txBox="1"/>
          <p:nvPr/>
        </p:nvSpPr>
        <p:spPr>
          <a:xfrm>
            <a:off x="6786649" y="3714074"/>
            <a:ext cx="2457104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>
                <a:solidFill>
                  <a:schemeClr val="accent3"/>
                </a:solidFill>
              </a:rPr>
              <a:t>שיטת תוספות</a:t>
            </a:r>
            <a:r>
              <a:rPr lang="he-IL" sz="1600" dirty="0"/>
              <a:t>:</a:t>
            </a:r>
            <a:endParaRPr lang="he-IL" sz="1500" dirty="0"/>
          </a:p>
          <a:p>
            <a:pPr algn="ctr"/>
            <a:r>
              <a:rPr lang="he-IL" sz="1500" b="1" dirty="0"/>
              <a:t>החיוב הוא על הנזק שהתרחש והפשיעה הבסיסית מגדירה שמה שנראה כאונס הוא למעשה פשיעה.</a:t>
            </a:r>
          </a:p>
          <a:p>
            <a:pPr algn="ctr"/>
            <a:endParaRPr lang="he-IL" sz="1500" b="1" dirty="0">
              <a:solidFill>
                <a:schemeClr val="accent3"/>
              </a:solidFill>
            </a:endParaRPr>
          </a:p>
          <a:p>
            <a:pPr algn="ctr"/>
            <a:r>
              <a:rPr lang="he-IL" sz="1500" b="1" dirty="0">
                <a:solidFill>
                  <a:schemeClr val="accent3"/>
                </a:solidFill>
              </a:rPr>
              <a:t>סיבת החיוב: אונס</a:t>
            </a:r>
            <a:br>
              <a:rPr lang="en-US" sz="1500" b="1" dirty="0">
                <a:solidFill>
                  <a:schemeClr val="accent3"/>
                </a:solidFill>
              </a:rPr>
            </a:br>
            <a:r>
              <a:rPr lang="he-IL" sz="1500" b="1" dirty="0">
                <a:solidFill>
                  <a:schemeClr val="accent3"/>
                </a:solidFill>
              </a:rPr>
              <a:t>אפשרות לחייב: פשיעה  </a:t>
            </a:r>
          </a:p>
        </p:txBody>
      </p:sp>
    </p:spTree>
    <p:extLst>
      <p:ext uri="{BB962C8B-B14F-4D97-AF65-F5344CB8AC3E}">
        <p14:creationId xmlns:p14="http://schemas.microsoft.com/office/powerpoint/2010/main" val="3916095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417740"/>
              </p:ext>
            </p:extLst>
          </p:nvPr>
        </p:nvGraphicFramePr>
        <p:xfrm>
          <a:off x="1066800" y="2103438"/>
          <a:ext cx="10058400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33261" y="1073426"/>
            <a:ext cx="6211956" cy="12464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500" b="1" dirty="0"/>
              <a:t> טקסטואלית: איך לקרוא את מחלוקת אבי ורבא במקרה של "פשע בה ויצאה לאגם" </a:t>
            </a:r>
            <a:endParaRPr lang="he-IL" sz="30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e-IL" sz="2500" b="1" dirty="0"/>
              <a:t> </a:t>
            </a:r>
          </a:p>
        </p:txBody>
      </p:sp>
      <p:cxnSp>
        <p:nvCxnSpPr>
          <p:cNvPr id="7" name="מחבר חץ ישר 6"/>
          <p:cNvCxnSpPr/>
          <p:nvPr/>
        </p:nvCxnSpPr>
        <p:spPr>
          <a:xfrm>
            <a:off x="7588582" y="2220930"/>
            <a:ext cx="834887" cy="83854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חץ ישר 13"/>
          <p:cNvCxnSpPr/>
          <p:nvPr/>
        </p:nvCxnSpPr>
        <p:spPr>
          <a:xfrm flipH="1">
            <a:off x="3397880" y="2276561"/>
            <a:ext cx="914400" cy="7192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FF3823-BBAD-4D28-B6DB-E416E2409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e-IL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20F056-0FFD-4EE9-BDCB-8963C7F8B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  <p:txBody>
          <a:bodyPr/>
          <a:lstStyle/>
          <a:p>
            <a:endParaRPr lang="he-IL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507ED7-71D7-4B95-8D4F-7B3E18623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he-IL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A38E6D2-F0D9-4B69-ABEB-EB70412E8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135880" y="1267730"/>
            <a:ext cx="1920240" cy="731520"/>
            <a:chOff x="4828372" y="1267730"/>
            <a:chExt cx="2227748" cy="73152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25EA075-7728-48F3-B18E-92389160D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35880" y="1267730"/>
              <a:ext cx="1920240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127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he-IL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115E6AD-1E2A-40FE-B424-56271D8A8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28372" y="1267730"/>
              <a:ext cx="1567331" cy="645295"/>
              <a:chOff x="5318306" y="1386268"/>
              <a:chExt cx="1567331" cy="645295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2CFBBA0-D70F-4068-8385-B020EA21AA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D963F62F-FFD6-43CD-BE0D-00770BB97C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6885637" y="1386268"/>
                <a:ext cx="0" cy="64008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75688F4-0BFA-49D0-92B0-84CBE5508B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5318306" y="2031563"/>
                <a:ext cx="1567331" cy="0"/>
              </a:xfrm>
              <a:prstGeom prst="lin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rgbClr val="FFFFFF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BB58C53-AF1A-4577-9FD9-2A6A3DDEA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  <p:txBody>
          <a:bodyPr/>
          <a:lstStyle/>
          <a:p>
            <a:endParaRPr lang="he-IL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F7F7DE-2DAA-4260-B379-423DEC36F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he-IL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0C984F-4779-40F8-A8DC-59DD7615B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e-IL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7D5430C-DB52-4EA6-8319-C7AC4C1710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166ECFA-EC1E-4CD9-A9CC-1EBFE29AB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746FE2E-3188-4CA0-96F7-21A68D1B19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 descr="A picture containing clock&#10;&#10;Description automatically generated">
            <a:extLst>
              <a:ext uri="{FF2B5EF4-FFF2-40B4-BE49-F238E27FC236}">
                <a16:creationId xmlns:a16="http://schemas.microsoft.com/office/drawing/2014/main" id="{71C52F48-E9C5-4BBB-91DB-E4B7C8C13B1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448860" y="2534165"/>
            <a:ext cx="4499566" cy="2124259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3772101" y="2966566"/>
            <a:ext cx="1363779" cy="125945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290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8" y="269891"/>
            <a:ext cx="6179117" cy="862077"/>
          </a:xfrm>
        </p:spPr>
        <p:txBody>
          <a:bodyPr>
            <a:noAutofit/>
          </a:bodyPr>
          <a:lstStyle/>
          <a:p>
            <a:pPr algn="ctr" rtl="1"/>
            <a:r>
              <a:rPr lang="he-IL" sz="3600" dirty="0"/>
              <a:t>משנה בבא מציעא פרק ו משנה ג</a:t>
            </a:r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sz="2800" dirty="0"/>
          </a:p>
          <a:p>
            <a:pPr algn="r" rtl="1"/>
            <a:r>
              <a:rPr lang="he-IL" sz="2800" dirty="0"/>
              <a:t>השוכר את החמור </a:t>
            </a:r>
          </a:p>
          <a:p>
            <a:pPr algn="r" rtl="1"/>
            <a:endParaRPr lang="he-IL" sz="2800" dirty="0"/>
          </a:p>
          <a:p>
            <a:pPr algn="r" rtl="1"/>
            <a:r>
              <a:rPr lang="he-IL" sz="2800" dirty="0"/>
              <a:t>להוליכה בהר והוליכה בבקעה </a:t>
            </a:r>
          </a:p>
          <a:p>
            <a:pPr algn="r" rtl="1"/>
            <a:r>
              <a:rPr lang="he-IL" sz="2800" dirty="0"/>
              <a:t>אם החליקה פטור </a:t>
            </a:r>
          </a:p>
          <a:p>
            <a:pPr algn="r" rtl="1"/>
            <a:r>
              <a:rPr lang="he-IL" sz="2800" dirty="0"/>
              <a:t>ואם </a:t>
            </a:r>
            <a:r>
              <a:rPr lang="he-IL" sz="2800" dirty="0" err="1"/>
              <a:t>הוחמה</a:t>
            </a:r>
            <a:r>
              <a:rPr lang="he-IL" sz="2800" dirty="0"/>
              <a:t> חייב </a:t>
            </a:r>
          </a:p>
          <a:p>
            <a:pPr algn="r" rtl="1"/>
            <a:endParaRPr lang="he-IL" sz="2800" dirty="0"/>
          </a:p>
          <a:p>
            <a:pPr algn="r" rtl="1"/>
            <a:r>
              <a:rPr lang="he-IL" sz="2800" dirty="0"/>
              <a:t>להוליכה בבקעה והוליכה בהר </a:t>
            </a:r>
          </a:p>
          <a:p>
            <a:pPr algn="r" rtl="1"/>
            <a:r>
              <a:rPr lang="he-IL" sz="2800" dirty="0"/>
              <a:t>אם החליקה חייב </a:t>
            </a:r>
          </a:p>
          <a:p>
            <a:pPr algn="r" rtl="1"/>
            <a:r>
              <a:rPr lang="he-IL" sz="2800" dirty="0"/>
              <a:t>ואם </a:t>
            </a:r>
            <a:r>
              <a:rPr lang="he-IL" sz="2800" dirty="0" err="1"/>
              <a:t>הוחמה</a:t>
            </a:r>
            <a:r>
              <a:rPr lang="he-IL" sz="2800" dirty="0"/>
              <a:t> פטור </a:t>
            </a:r>
          </a:p>
          <a:p>
            <a:pPr algn="r" rtl="1"/>
            <a:r>
              <a:rPr lang="he-IL" sz="2800" dirty="0"/>
              <a:t>אם מחמת המעלה חייב: </a:t>
            </a:r>
          </a:p>
        </p:txBody>
      </p:sp>
      <p:sp>
        <p:nvSpPr>
          <p:cNvPr id="6" name="הסבר: חץ ימינה 5">
            <a:extLst>
              <a:ext uri="{FF2B5EF4-FFF2-40B4-BE49-F238E27FC236}">
                <a16:creationId xmlns:a16="http://schemas.microsoft.com/office/drawing/2014/main" id="{3D3F437C-424B-C765-27F2-3AA53712635F}"/>
              </a:ext>
            </a:extLst>
          </p:cNvPr>
          <p:cNvSpPr/>
          <p:nvPr/>
        </p:nvSpPr>
        <p:spPr>
          <a:xfrm>
            <a:off x="1888067" y="1311389"/>
            <a:ext cx="4766940" cy="4388708"/>
          </a:xfrm>
          <a:prstGeom prst="rightArrow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3CC9819-CB0B-0768-4155-969816511466}"/>
              </a:ext>
            </a:extLst>
          </p:cNvPr>
          <p:cNvSpPr txBox="1"/>
          <p:nvPr/>
        </p:nvSpPr>
        <p:spPr>
          <a:xfrm>
            <a:off x="2472267" y="1735296"/>
            <a:ext cx="2226733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b="1" u="sng" dirty="0">
                <a:solidFill>
                  <a:schemeClr val="bg1"/>
                </a:solidFill>
              </a:rPr>
              <a:t>העקרון הקובע:</a:t>
            </a:r>
          </a:p>
          <a:p>
            <a:pPr algn="r"/>
            <a:endParaRPr lang="he-IL" b="1" dirty="0">
              <a:solidFill>
                <a:schemeClr val="bg1"/>
              </a:solidFill>
            </a:endParaRPr>
          </a:p>
          <a:p>
            <a:pPr algn="r"/>
            <a:r>
              <a:rPr lang="he-IL" b="1" dirty="0">
                <a:solidFill>
                  <a:schemeClr val="bg1"/>
                </a:solidFill>
              </a:rPr>
              <a:t>אדם מתחייב רק על אירוע שהיה לא צפוי  בתנאי השכירות שנקבעו מראש. </a:t>
            </a:r>
            <a:br>
              <a:rPr lang="en-US" b="1" dirty="0">
                <a:solidFill>
                  <a:schemeClr val="bg1"/>
                </a:solidFill>
              </a:rPr>
            </a:br>
            <a:endParaRPr lang="he-IL" b="1" dirty="0">
              <a:solidFill>
                <a:schemeClr val="bg1"/>
              </a:solidFill>
            </a:endParaRPr>
          </a:p>
          <a:p>
            <a:pPr algn="r"/>
            <a:r>
              <a:rPr lang="he-IL" b="1" dirty="0">
                <a:solidFill>
                  <a:schemeClr val="bg1"/>
                </a:solidFill>
              </a:rPr>
              <a:t>במידה והשוכר משנה ממה שסוכם ומתרחש נזק שהיה צפוי </a:t>
            </a:r>
            <a:r>
              <a:rPr lang="he-IL" b="1" dirty="0" err="1">
                <a:solidFill>
                  <a:schemeClr val="bg1"/>
                </a:solidFill>
              </a:rPr>
              <a:t>בץנאי</a:t>
            </a:r>
            <a:r>
              <a:rPr lang="he-IL" b="1" dirty="0">
                <a:solidFill>
                  <a:schemeClr val="bg1"/>
                </a:solidFill>
              </a:rPr>
              <a:t> ההשכרה המוסכמים  - הוא פטור</a:t>
            </a:r>
          </a:p>
        </p:txBody>
      </p:sp>
    </p:spTree>
    <p:extLst>
      <p:ext uri="{BB962C8B-B14F-4D97-AF65-F5344CB8AC3E}">
        <p14:creationId xmlns:p14="http://schemas.microsoft.com/office/powerpoint/2010/main" val="196092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r>
              <a:rPr lang="he-IL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תוספות</a:t>
            </a: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sz="2800" dirty="0"/>
          </a:p>
          <a:p>
            <a:pPr algn="r"/>
            <a:endParaRPr lang="he-IL" sz="2800" dirty="0"/>
          </a:p>
          <a:p>
            <a:pPr algn="r"/>
            <a:endParaRPr lang="he-IL" sz="2800" dirty="0"/>
          </a:p>
          <a:p>
            <a:pPr algn="r" rtl="1"/>
            <a:r>
              <a:rPr lang="he-IL" sz="2800" dirty="0"/>
              <a:t>וא"ת למ"ד לעיל (דף </a:t>
            </a:r>
            <a:r>
              <a:rPr lang="he-IL" sz="2800" dirty="0" err="1"/>
              <a:t>מב</a:t>
            </a:r>
            <a:r>
              <a:rPr lang="he-IL" sz="2800" dirty="0"/>
              <a:t>.) "תחילתו בפשיעה וסופו באונס חייב" </a:t>
            </a:r>
            <a:r>
              <a:rPr lang="he-IL" sz="2800" dirty="0" err="1"/>
              <a:t>אמאי</a:t>
            </a:r>
            <a:r>
              <a:rPr lang="he-IL" sz="2800" dirty="0"/>
              <a:t> פטור? הא תחילתו בפשיעה היה </a:t>
            </a:r>
            <a:r>
              <a:rPr lang="he-IL" sz="2800" dirty="0" err="1"/>
              <a:t>לענין</a:t>
            </a:r>
            <a:r>
              <a:rPr lang="he-IL" sz="2800" dirty="0"/>
              <a:t> הוחלקה </a:t>
            </a:r>
          </a:p>
        </p:txBody>
      </p:sp>
      <p:sp>
        <p:nvSpPr>
          <p:cNvPr id="6" name="מסגרת 5"/>
          <p:cNvSpPr/>
          <p:nvPr/>
        </p:nvSpPr>
        <p:spPr>
          <a:xfrm>
            <a:off x="364067" y="683769"/>
            <a:ext cx="4095594" cy="5490462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A31E13A-847D-ABA9-B47B-B708B6F37F08}"/>
              </a:ext>
            </a:extLst>
          </p:cNvPr>
          <p:cNvSpPr txBox="1"/>
          <p:nvPr/>
        </p:nvSpPr>
        <p:spPr>
          <a:xfrm>
            <a:off x="736600" y="1131969"/>
            <a:ext cx="32088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/>
              <a:t> 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C35BF94-479A-489E-C8E5-A7F9848A5F3C}"/>
              </a:ext>
            </a:extLst>
          </p:cNvPr>
          <p:cNvSpPr txBox="1"/>
          <p:nvPr/>
        </p:nvSpPr>
        <p:spPr>
          <a:xfrm>
            <a:off x="1056640" y="1587731"/>
            <a:ext cx="255939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/>
              <a:t>תוספות שואל כיצד הדין של המשנה מסתדר עם השיטה שמחייבת על אונס שנוצר לאחר פשיעה, שזה בדיוק מה שיש כאן: פשיעה בחוזה השכירות ואח"כ נזק ממוני שנגרם כתוצאה מאונס</a:t>
            </a:r>
          </a:p>
        </p:txBody>
      </p:sp>
    </p:spTree>
    <p:extLst>
      <p:ext uri="{BB962C8B-B14F-4D97-AF65-F5344CB8AC3E}">
        <p14:creationId xmlns:p14="http://schemas.microsoft.com/office/powerpoint/2010/main" val="27571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29" y="386279"/>
            <a:ext cx="11442904" cy="610577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6" name="מסגרת 5"/>
          <p:cNvSpPr/>
          <p:nvPr/>
        </p:nvSpPr>
        <p:spPr>
          <a:xfrm>
            <a:off x="364066" y="683769"/>
            <a:ext cx="11091333" cy="5490462"/>
          </a:xfrm>
          <a:prstGeom prst="fram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5A31E13A-847D-ABA9-B47B-B708B6F37F08}"/>
              </a:ext>
            </a:extLst>
          </p:cNvPr>
          <p:cNvSpPr txBox="1"/>
          <p:nvPr/>
        </p:nvSpPr>
        <p:spPr>
          <a:xfrm>
            <a:off x="736601" y="1430895"/>
            <a:ext cx="10012101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/>
              <a:t>ההוא גברא </a:t>
            </a:r>
            <a:r>
              <a:rPr lang="he-IL" dirty="0" err="1"/>
              <a:t>דאפקיד</a:t>
            </a:r>
            <a:r>
              <a:rPr lang="he-IL" dirty="0"/>
              <a:t> זוזי גבי חבריה, </a:t>
            </a:r>
            <a:r>
              <a:rPr lang="he-IL" dirty="0" err="1"/>
              <a:t>אותבינהו</a:t>
            </a:r>
            <a:r>
              <a:rPr lang="he-IL" dirty="0"/>
              <a:t> </a:t>
            </a:r>
            <a:r>
              <a:rPr lang="he-IL" dirty="0" err="1"/>
              <a:t>בצריפא</a:t>
            </a:r>
            <a:r>
              <a:rPr lang="he-IL" dirty="0"/>
              <a:t> </a:t>
            </a:r>
            <a:r>
              <a:rPr lang="he-IL" dirty="0" err="1"/>
              <a:t>דאורבני</a:t>
            </a:r>
            <a:r>
              <a:rPr lang="he-IL" dirty="0"/>
              <a:t>, </a:t>
            </a:r>
            <a:r>
              <a:rPr lang="he-IL" dirty="0" err="1"/>
              <a:t>איגנוב</a:t>
            </a:r>
            <a:r>
              <a:rPr lang="he-IL" dirty="0"/>
              <a:t>.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אמר רב יוסף: אף על גב </a:t>
            </a:r>
            <a:r>
              <a:rPr lang="he-IL" dirty="0" err="1"/>
              <a:t>דלענין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גנבי </a:t>
            </a:r>
            <a:r>
              <a:rPr lang="he-IL" dirty="0" err="1"/>
              <a:t>נטירותא</a:t>
            </a:r>
            <a:r>
              <a:rPr lang="he-IL" dirty="0"/>
              <a:t> היא, </a:t>
            </a:r>
            <a:r>
              <a:rPr lang="he-IL" dirty="0" err="1"/>
              <a:t>לענין</a:t>
            </a:r>
            <a:r>
              <a:rPr lang="he-IL" dirty="0"/>
              <a:t> נורא - </a:t>
            </a:r>
            <a:r>
              <a:rPr lang="he-IL" dirty="0" err="1"/>
              <a:t>פשיעותא</a:t>
            </a:r>
            <a:r>
              <a:rPr lang="he-IL" dirty="0"/>
              <a:t> היא, </a:t>
            </a:r>
            <a:r>
              <a:rPr lang="he-IL" dirty="0" err="1"/>
              <a:t>הוה</a:t>
            </a:r>
            <a:r>
              <a:rPr lang="he-IL" dirty="0"/>
              <a:t> תחילתו בפשיעה וסופו באונס - חייב.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ואיכא </a:t>
            </a:r>
            <a:r>
              <a:rPr lang="he-IL" dirty="0" err="1"/>
              <a:t>דאמרי</a:t>
            </a:r>
            <a:r>
              <a:rPr lang="he-IL" dirty="0"/>
              <a:t>: אף על גב </a:t>
            </a:r>
            <a:r>
              <a:rPr lang="he-IL" dirty="0" err="1"/>
              <a:t>דלענין</a:t>
            </a:r>
            <a:r>
              <a:rPr lang="he-IL" dirty="0"/>
              <a:t> נורא </a:t>
            </a:r>
            <a:r>
              <a:rPr lang="he-IL" dirty="0" err="1"/>
              <a:t>פשיעותא</a:t>
            </a:r>
            <a:r>
              <a:rPr lang="he-IL" dirty="0"/>
              <a:t> היא, </a:t>
            </a:r>
            <a:r>
              <a:rPr lang="he-IL" dirty="0" err="1"/>
              <a:t>לענין</a:t>
            </a:r>
            <a:r>
              <a:rPr lang="he-IL" dirty="0"/>
              <a:t> גנבי </a:t>
            </a:r>
            <a:r>
              <a:rPr lang="he-IL" dirty="0" err="1"/>
              <a:t>נטירותא</a:t>
            </a:r>
            <a:r>
              <a:rPr lang="he-IL" dirty="0"/>
              <a:t> היא, </a:t>
            </a:r>
            <a:r>
              <a:rPr lang="he-IL" dirty="0" err="1"/>
              <a:t>ותחלתו</a:t>
            </a:r>
            <a:r>
              <a:rPr lang="he-IL" dirty="0"/>
              <a:t> בפשיעה וסופו באונס - פטור.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 </a:t>
            </a:r>
            <a:r>
              <a:rPr lang="he-IL" dirty="0" err="1"/>
              <a:t>והילכתא</a:t>
            </a:r>
            <a:r>
              <a:rPr lang="he-IL" dirty="0"/>
              <a:t>: תחילתו בפשיעה וסופו באונס - חייב. </a:t>
            </a:r>
          </a:p>
          <a:p>
            <a:pPr algn="r" rtl="1"/>
            <a:endParaRPr lang="he-IL" dirty="0"/>
          </a:p>
          <a:p>
            <a:pPr algn="ctr" rtl="1"/>
            <a:r>
              <a:rPr lang="he-IL" b="1" dirty="0">
                <a:solidFill>
                  <a:schemeClr val="accent3"/>
                </a:solidFill>
              </a:rPr>
              <a:t>הנחות יסוד: </a:t>
            </a:r>
          </a:p>
          <a:p>
            <a:pPr marL="342900" indent="-342900" algn="r" rtl="1">
              <a:buAutoNum type="arabicPeriod"/>
            </a:pPr>
            <a:r>
              <a:rPr lang="he-IL" b="1" dirty="0">
                <a:solidFill>
                  <a:schemeClr val="accent3"/>
                </a:solidFill>
              </a:rPr>
              <a:t>המקרה של </a:t>
            </a:r>
            <a:r>
              <a:rPr lang="he-IL" b="1" dirty="0" err="1">
                <a:solidFill>
                  <a:schemeClr val="accent3"/>
                </a:solidFill>
              </a:rPr>
              <a:t>צריפא</a:t>
            </a:r>
            <a:r>
              <a:rPr lang="he-IL" b="1" dirty="0">
                <a:solidFill>
                  <a:schemeClr val="accent3"/>
                </a:solidFill>
              </a:rPr>
              <a:t> </a:t>
            </a:r>
            <a:r>
              <a:rPr lang="he-IL" b="1" dirty="0" err="1">
                <a:solidFill>
                  <a:schemeClr val="accent3"/>
                </a:solidFill>
              </a:rPr>
              <a:t>דאורבני</a:t>
            </a:r>
            <a:r>
              <a:rPr lang="he-IL" b="1" dirty="0">
                <a:solidFill>
                  <a:schemeClr val="accent3"/>
                </a:solidFill>
              </a:rPr>
              <a:t> הוא מקרה של תחילתו בפשיעה וסופו באונס </a:t>
            </a:r>
          </a:p>
          <a:p>
            <a:pPr marL="342900" indent="-342900" algn="r" rtl="1">
              <a:buAutoNum type="arabicPeriod"/>
            </a:pPr>
            <a:r>
              <a:rPr lang="he-IL" b="1" dirty="0">
                <a:solidFill>
                  <a:schemeClr val="accent3"/>
                </a:solidFill>
              </a:rPr>
              <a:t>יש מחלוקת האם תחילתו בפשיעה וסופו באונס יהא חייב או פטור</a:t>
            </a:r>
          </a:p>
          <a:p>
            <a:pPr algn="r" rtl="1"/>
            <a:endParaRPr lang="he-IL" dirty="0"/>
          </a:p>
          <a:p>
            <a:pPr algn="r" rtl="1"/>
            <a:endParaRPr lang="he-IL" dirty="0"/>
          </a:p>
          <a:p>
            <a:pPr algn="r" rtl="1"/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8320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DABF7D2-CD57-20B8-DFC5-EF4047BDF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b="1" dirty="0">
                <a:solidFill>
                  <a:schemeClr val="accent3"/>
                </a:solidFill>
              </a:rPr>
              <a:t>תחילתו בפשיעה וסופו באונס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08A4C55-C5D9-D696-5298-CDF87E739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r" rtl="1">
              <a:buAutoNum type="arabicPeriod"/>
            </a:pPr>
            <a:r>
              <a:rPr lang="he-IL" sz="2000" dirty="0"/>
              <a:t>מופיע בש"ס ביחס לשני עניינים: הפרת חוזה שמירה של שומר שמובילה לנזק והתנהגות פושעת של אדם ביחס לרכושו שמובילה לנזק ברכושו של מישהו אחר</a:t>
            </a:r>
            <a:r>
              <a:rPr lang="en-US" sz="2000" dirty="0"/>
              <a:t> </a:t>
            </a:r>
            <a:endParaRPr lang="he-IL" sz="2000" dirty="0"/>
          </a:p>
          <a:p>
            <a:pPr marL="342900" indent="-342900" algn="r" rtl="1">
              <a:buAutoNum type="arabicPeriod"/>
            </a:pPr>
            <a:r>
              <a:rPr lang="he-IL" sz="2000" dirty="0"/>
              <a:t>אנחנו נתעסק רק בסוגיות שעוסקות בדיני שומרים</a:t>
            </a:r>
          </a:p>
          <a:p>
            <a:pPr marL="342900" indent="-342900" algn="r" rtl="1">
              <a:buAutoNum type="arabicPeriod"/>
            </a:pPr>
            <a:r>
              <a:rPr lang="he-IL" sz="2000" dirty="0"/>
              <a:t>יש מחלוקת אמוראים האם נזק שנגרם במצב שיוגדר כ"תחילתו בשפיעה וסופו באונס"</a:t>
            </a:r>
            <a:r>
              <a:rPr lang="en-US" sz="2000" dirty="0"/>
              <a:t> </a:t>
            </a:r>
            <a:r>
              <a:rPr lang="he-IL" sz="2000" dirty="0"/>
              <a:t> - יוצר חיוב או לא</a:t>
            </a:r>
          </a:p>
          <a:p>
            <a:pPr marL="342900" indent="-342900" algn="r" rtl="1">
              <a:buAutoNum type="arabicPeriod"/>
            </a:pPr>
            <a:r>
              <a:rPr lang="he-IL" sz="2000" dirty="0"/>
              <a:t>להלכה נפסק ש"תחילתו בפשיעה וסופו באונס" – חייב</a:t>
            </a:r>
          </a:p>
          <a:p>
            <a:pPr marL="342900" indent="-342900" algn="r" rtl="1">
              <a:buAutoNum type="arabicPeriod"/>
            </a:pPr>
            <a:r>
              <a:rPr lang="he-IL" sz="2000" dirty="0"/>
              <a:t>כמובן נצטרך להגדיר מה התנאים שנדרשים על מנת להיכלל בהגדרה של "תחילתו בפשיעה וסופו באונס" </a:t>
            </a:r>
          </a:p>
          <a:p>
            <a:pPr marL="342900" indent="-342900" algn="r" rtl="1">
              <a:buAutoNum type="arabicPeriod"/>
            </a:pPr>
            <a:r>
              <a:rPr lang="he-IL" sz="2000" dirty="0"/>
              <a:t>צריך להבין כיצד יש חיוב על מצב שהוא אונס והרי "אונס רחמנא פטריה" ואין לאדם אחריות </a:t>
            </a:r>
            <a:r>
              <a:rPr lang="he-IL" sz="2000" dirty="0" err="1"/>
              <a:t>נזקית</a:t>
            </a:r>
            <a:r>
              <a:rPr lang="he-IL" sz="2000" dirty="0"/>
              <a:t> על מצבי אונס (למעט נזקים שנוצרים על ידי אדם שאז הכלל הוא "אדם מועד לעולם")  </a:t>
            </a:r>
            <a:br>
              <a:rPr lang="en-US" dirty="0"/>
            </a:br>
            <a:endParaRPr lang="en-US" dirty="0"/>
          </a:p>
          <a:p>
            <a:pPr marL="342900" indent="-342900" algn="r">
              <a:buAutoNum type="arabicPeriod"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039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4851399" y="868005"/>
            <a:ext cx="666326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he-IL" sz="2800" dirty="0"/>
              <a:t>וי"ל דלא מחייב אלא </a:t>
            </a:r>
          </a:p>
          <a:p>
            <a:pPr algn="just" rtl="1"/>
            <a:r>
              <a:rPr lang="he-IL" sz="2800" b="1" dirty="0">
                <a:solidFill>
                  <a:schemeClr val="accent3"/>
                </a:solidFill>
              </a:rPr>
              <a:t>באונס שיש לתלות שאם לא היה משנה אפשר שלא היה בה האונס </a:t>
            </a:r>
          </a:p>
          <a:p>
            <a:pPr lvl="1" algn="just" rtl="1"/>
            <a:r>
              <a:rPr lang="he-IL" sz="2800" dirty="0"/>
              <a:t>1. כי ההיא </a:t>
            </a:r>
            <a:r>
              <a:rPr lang="he-IL" sz="2800" dirty="0" err="1"/>
              <a:t>דצריפא</a:t>
            </a:r>
            <a:r>
              <a:rPr lang="he-IL" sz="2800" dirty="0"/>
              <a:t> </a:t>
            </a:r>
            <a:r>
              <a:rPr lang="he-IL" sz="2800" dirty="0" err="1"/>
              <a:t>דאורבני</a:t>
            </a:r>
            <a:r>
              <a:rPr lang="he-IL" sz="2800" dirty="0"/>
              <a:t> </a:t>
            </a:r>
            <a:r>
              <a:rPr lang="he-IL" sz="2800" dirty="0" err="1"/>
              <a:t>דאונס</a:t>
            </a:r>
            <a:r>
              <a:rPr lang="he-IL" sz="2800" dirty="0"/>
              <a:t> בא מחמת הפשיעה</a:t>
            </a:r>
            <a:r>
              <a:rPr lang="he-IL" sz="2800" b="1" dirty="0"/>
              <a:t> </a:t>
            </a:r>
            <a:r>
              <a:rPr lang="he-IL" sz="2800" dirty="0"/>
              <a:t>שאם היה מצניעם תחת הקרקע </a:t>
            </a:r>
            <a:r>
              <a:rPr lang="he-IL" sz="2800" dirty="0" err="1"/>
              <a:t>כדשמואל</a:t>
            </a:r>
            <a:r>
              <a:rPr lang="he-IL" sz="2800" dirty="0"/>
              <a:t> לא היו נגנבים</a:t>
            </a:r>
          </a:p>
          <a:p>
            <a:pPr algn="just" rtl="1"/>
            <a:r>
              <a:rPr lang="he-IL" sz="2800" dirty="0"/>
              <a:t>אבל הכא כי </a:t>
            </a:r>
            <a:r>
              <a:rPr lang="he-IL" sz="2800" dirty="0" err="1"/>
              <a:t>הוחמה</a:t>
            </a:r>
            <a:r>
              <a:rPr lang="he-IL" sz="2800" dirty="0"/>
              <a:t> בהר כ"ש דאם לא שינה והיה הולך בבקעה דהוה </a:t>
            </a:r>
            <a:r>
              <a:rPr lang="he-IL" sz="2800" dirty="0" err="1"/>
              <a:t>הוחמה</a:t>
            </a:r>
            <a:r>
              <a:rPr lang="he-IL" sz="2800" dirty="0"/>
              <a:t> </a:t>
            </a:r>
          </a:p>
          <a:p>
            <a:pPr lvl="1" algn="just" rtl="1"/>
            <a:r>
              <a:rPr lang="he-IL" sz="2800" dirty="0"/>
              <a:t>2. והכי אמר רבא </a:t>
            </a:r>
            <a:r>
              <a:rPr lang="he-IL" sz="2800" dirty="0" err="1"/>
              <a:t>בהמפקיד</a:t>
            </a:r>
            <a:r>
              <a:rPr lang="he-IL" sz="2800" dirty="0"/>
              <a:t> (לעיל דף לו:) גבי פשע בה </a:t>
            </a:r>
            <a:r>
              <a:rPr lang="he-IL" sz="2800" dirty="0" err="1"/>
              <a:t>ויצאתה</a:t>
            </a:r>
            <a:r>
              <a:rPr lang="he-IL" sz="2800" dirty="0"/>
              <a:t> לאגם אפילו למ"ד חייב הכא פטור </a:t>
            </a:r>
            <a:r>
              <a:rPr lang="he-IL" sz="2800" dirty="0" err="1"/>
              <a:t>דמלאך</a:t>
            </a:r>
            <a:r>
              <a:rPr lang="he-IL" sz="2800" dirty="0"/>
              <a:t> </a:t>
            </a:r>
            <a:r>
              <a:rPr lang="he-IL" sz="2800" dirty="0" err="1"/>
              <a:t>המות</a:t>
            </a:r>
            <a:r>
              <a:rPr lang="he-IL" sz="2800" dirty="0"/>
              <a:t> מה לי הכא מה לי התם </a:t>
            </a:r>
          </a:p>
          <a:p>
            <a:pPr algn="just" rtl="1"/>
            <a:endParaRPr lang="he-IL" sz="2800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1527B74-9C75-1819-229D-2F964E32E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69" y="684682"/>
            <a:ext cx="4109060" cy="5505165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D375BD9F-0079-B935-1EC8-1F819D39D6DD}"/>
              </a:ext>
            </a:extLst>
          </p:cNvPr>
          <p:cNvSpPr txBox="1"/>
          <p:nvPr/>
        </p:nvSpPr>
        <p:spPr>
          <a:xfrm>
            <a:off x="872067" y="1380067"/>
            <a:ext cx="3132665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400" dirty="0"/>
              <a:t>השאלה של תוספות מובילה אותו להגדרה מה הם התנאים להיכלל בהגדרת "תחילתו בפשיעה וסופו באונס"</a:t>
            </a:r>
          </a:p>
          <a:p>
            <a:pPr algn="r" rtl="1"/>
            <a:endParaRPr lang="he-IL" sz="2400" dirty="0"/>
          </a:p>
          <a:p>
            <a:pPr algn="r" rtl="1"/>
            <a:r>
              <a:rPr lang="he-IL" sz="2400" dirty="0"/>
              <a:t>והגדרתו היא:</a:t>
            </a:r>
            <a:br>
              <a:rPr lang="en-US" sz="2400" dirty="0"/>
            </a:br>
            <a:r>
              <a:rPr lang="he-IL" sz="2400" dirty="0"/>
              <a:t>רק כאשר יש קשר סיבתי בין הפשיעה לבין האונס שגרם לנזק בסופו של דבר  - יהיה חיוב    </a:t>
            </a:r>
          </a:p>
        </p:txBody>
      </p:sp>
    </p:spTree>
    <p:extLst>
      <p:ext uri="{BB962C8B-B14F-4D97-AF65-F5344CB8AC3E}">
        <p14:creationId xmlns:p14="http://schemas.microsoft.com/office/powerpoint/2010/main" val="130446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11520428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1527B74-9C75-1819-229D-2F964E32EE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869" y="684682"/>
            <a:ext cx="11328764" cy="5505165"/>
          </a:xfrm>
          <a:prstGeom prst="rect">
            <a:avLst/>
          </a:prstGeom>
        </p:spPr>
      </p:pic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D375BD9F-0079-B935-1EC8-1F819D39D6DD}"/>
              </a:ext>
            </a:extLst>
          </p:cNvPr>
          <p:cNvSpPr txBox="1"/>
          <p:nvPr/>
        </p:nvSpPr>
        <p:spPr>
          <a:xfrm>
            <a:off x="872067" y="1371754"/>
            <a:ext cx="9311024" cy="48013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err="1"/>
              <a:t>אתמר</a:t>
            </a:r>
            <a:r>
              <a:rPr lang="he-IL" dirty="0"/>
              <a:t>, פשע בה ויצאת לאגם, ומתה כדרכה. </a:t>
            </a:r>
          </a:p>
          <a:p>
            <a:pPr algn="r" rtl="1"/>
            <a:r>
              <a:rPr lang="he-IL" dirty="0" err="1"/>
              <a:t>אביי</a:t>
            </a:r>
            <a:r>
              <a:rPr lang="he-IL" dirty="0"/>
              <a:t> משמיה </a:t>
            </a:r>
            <a:r>
              <a:rPr lang="he-IL" dirty="0" err="1"/>
              <a:t>דרבה</a:t>
            </a:r>
            <a:r>
              <a:rPr lang="he-IL" dirty="0"/>
              <a:t> אמר: חייב, </a:t>
            </a:r>
          </a:p>
          <a:p>
            <a:pPr algn="r" rtl="1"/>
            <a:r>
              <a:rPr lang="he-IL" dirty="0"/>
              <a:t>רבא משמיה </a:t>
            </a:r>
            <a:r>
              <a:rPr lang="he-IL" dirty="0" err="1"/>
              <a:t>דרבה</a:t>
            </a:r>
            <a:r>
              <a:rPr lang="he-IL" dirty="0"/>
              <a:t> אמר: פטור. 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 err="1"/>
              <a:t>אביי</a:t>
            </a:r>
            <a:r>
              <a:rPr lang="he-IL" dirty="0"/>
              <a:t> משמיה </a:t>
            </a:r>
            <a:r>
              <a:rPr lang="he-IL" dirty="0" err="1"/>
              <a:t>דרבה</a:t>
            </a:r>
            <a:r>
              <a:rPr lang="he-IL" dirty="0"/>
              <a:t> אמר חייב... לא </a:t>
            </a:r>
            <a:r>
              <a:rPr lang="he-IL" dirty="0" err="1"/>
              <a:t>מבעיא</a:t>
            </a:r>
            <a:r>
              <a:rPr lang="he-IL" dirty="0"/>
              <a:t> למאן </a:t>
            </a:r>
            <a:r>
              <a:rPr lang="he-IL" dirty="0" err="1"/>
              <a:t>דאמר</a:t>
            </a:r>
            <a:r>
              <a:rPr lang="he-IL" dirty="0"/>
              <a:t> תחילתו בפשיעה וסופו באונס חייב - </a:t>
            </a:r>
            <a:r>
              <a:rPr lang="he-IL" dirty="0" err="1"/>
              <a:t>דחייב</a:t>
            </a:r>
            <a:r>
              <a:rPr lang="he-IL" dirty="0"/>
              <a:t>. אלא אפילו למאן </a:t>
            </a:r>
            <a:r>
              <a:rPr lang="he-IL" dirty="0" err="1"/>
              <a:t>דאמר</a:t>
            </a:r>
            <a:r>
              <a:rPr lang="he-IL" dirty="0"/>
              <a:t> פטור - הכא חייב. מאי טעמא - </a:t>
            </a:r>
            <a:r>
              <a:rPr lang="he-IL" dirty="0" err="1"/>
              <a:t>דאמרינן</a:t>
            </a:r>
            <a:r>
              <a:rPr lang="he-IL" dirty="0"/>
              <a:t>: </a:t>
            </a:r>
            <a:r>
              <a:rPr lang="he-IL" dirty="0" err="1"/>
              <a:t>הבלא</a:t>
            </a:r>
            <a:r>
              <a:rPr lang="he-IL" dirty="0"/>
              <a:t> </a:t>
            </a:r>
            <a:r>
              <a:rPr lang="he-IL" dirty="0" err="1"/>
              <a:t>דאגמא</a:t>
            </a:r>
            <a:r>
              <a:rPr lang="he-IL" dirty="0"/>
              <a:t> קטלה.</a:t>
            </a:r>
          </a:p>
          <a:p>
            <a:pPr algn="r" rtl="1"/>
            <a:endParaRPr lang="he-IL" dirty="0"/>
          </a:p>
          <a:p>
            <a:pPr algn="r" rtl="1"/>
            <a:r>
              <a:rPr lang="he-IL" dirty="0"/>
              <a:t>רבא משמיה </a:t>
            </a:r>
            <a:r>
              <a:rPr lang="he-IL" dirty="0" err="1"/>
              <a:t>דרבה</a:t>
            </a:r>
            <a:r>
              <a:rPr lang="he-IL" dirty="0"/>
              <a:t> אמר: פטור... לא </a:t>
            </a:r>
            <a:r>
              <a:rPr lang="he-IL" dirty="0" err="1"/>
              <a:t>מיבעיא</a:t>
            </a:r>
            <a:r>
              <a:rPr lang="he-IL" dirty="0"/>
              <a:t> למאן </a:t>
            </a:r>
            <a:r>
              <a:rPr lang="he-IL" dirty="0" err="1"/>
              <a:t>דאמר</a:t>
            </a:r>
            <a:r>
              <a:rPr lang="he-IL" dirty="0"/>
              <a:t>: תחילתו בפשיעה וסופו באונס פטור - </a:t>
            </a:r>
            <a:r>
              <a:rPr lang="he-IL" dirty="0" err="1"/>
              <a:t>דפטור</a:t>
            </a:r>
            <a:r>
              <a:rPr lang="he-IL" dirty="0"/>
              <a:t>. אלא אפילו למאן </a:t>
            </a:r>
            <a:r>
              <a:rPr lang="he-IL" dirty="0" err="1"/>
              <a:t>דאמר</a:t>
            </a:r>
            <a:r>
              <a:rPr lang="he-IL" dirty="0"/>
              <a:t> חייב - הכא פטור. מאי טעמא - </a:t>
            </a:r>
            <a:r>
              <a:rPr lang="he-IL" dirty="0" err="1"/>
              <a:t>דאמרינן</a:t>
            </a:r>
            <a:r>
              <a:rPr lang="he-IL" dirty="0"/>
              <a:t>: מלאך </a:t>
            </a:r>
            <a:r>
              <a:rPr lang="he-IL" dirty="0" err="1"/>
              <a:t>המות</a:t>
            </a:r>
            <a:r>
              <a:rPr lang="he-IL" dirty="0"/>
              <a:t>, מה לי הכא ומה לי התם? </a:t>
            </a:r>
          </a:p>
          <a:p>
            <a:pPr algn="r" rtl="1"/>
            <a:r>
              <a:rPr lang="he-IL" b="1" dirty="0">
                <a:solidFill>
                  <a:schemeClr val="accent3"/>
                </a:solidFill>
              </a:rPr>
              <a:t>הנחות יסוד: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he-IL" b="1" dirty="0">
                <a:solidFill>
                  <a:schemeClr val="accent3"/>
                </a:solidFill>
              </a:rPr>
              <a:t>1. המקרה של "פשע ובה ויצאה לאגם ומתה כדרכה" הוא מקרה של תחילתו בפשיעה</a:t>
            </a:r>
          </a:p>
          <a:p>
            <a:pPr algn="r" rtl="1"/>
            <a:r>
              <a:rPr lang="he-IL" b="1" dirty="0">
                <a:solidFill>
                  <a:schemeClr val="accent3"/>
                </a:solidFill>
              </a:rPr>
              <a:t> וסופו באונס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he-IL" b="1" dirty="0">
                <a:solidFill>
                  <a:schemeClr val="accent3"/>
                </a:solidFill>
              </a:rPr>
              <a:t>2. רבא </a:t>
            </a:r>
            <a:r>
              <a:rPr lang="he-IL" b="1" dirty="0" err="1">
                <a:solidFill>
                  <a:schemeClr val="accent3"/>
                </a:solidFill>
              </a:rPr>
              <a:t>ואביי</a:t>
            </a:r>
            <a:r>
              <a:rPr lang="he-IL" b="1" dirty="0">
                <a:solidFill>
                  <a:schemeClr val="accent3"/>
                </a:solidFill>
              </a:rPr>
              <a:t> מנסים להסביר את הדין שלהם: חייב/פטור כמתיישב עם כל אחת </a:t>
            </a:r>
          </a:p>
          <a:p>
            <a:pPr algn="r" rtl="1"/>
            <a:r>
              <a:rPr lang="he-IL" b="1" dirty="0">
                <a:solidFill>
                  <a:schemeClr val="accent3"/>
                </a:solidFill>
              </a:rPr>
              <a:t>מהשיטות לגבי הדין בתחילתו בפשיעה וסופו באונס  </a:t>
            </a:r>
          </a:p>
          <a:p>
            <a:pPr algn="ctr" rtl="1"/>
            <a:endParaRPr lang="he-IL" b="1" dirty="0">
              <a:solidFill>
                <a:schemeClr val="accent3"/>
              </a:solidFill>
            </a:endParaRP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9891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" y="374215"/>
            <a:ext cx="4281882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4" name="מלבן 3"/>
          <p:cNvSpPr/>
          <p:nvPr/>
        </p:nvSpPr>
        <p:spPr>
          <a:xfrm>
            <a:off x="5110480" y="868005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/>
            <a:endParaRPr lang="he-IL" sz="2800" dirty="0"/>
          </a:p>
          <a:p>
            <a:pPr algn="just" rtl="1"/>
            <a:r>
              <a:rPr lang="he-IL" sz="2800" dirty="0"/>
              <a:t>וא"ת </a:t>
            </a:r>
            <a:r>
              <a:rPr lang="he-IL" sz="2800" dirty="0" err="1"/>
              <a:t>שילהי</a:t>
            </a:r>
            <a:r>
              <a:rPr lang="he-IL" sz="2800" dirty="0"/>
              <a:t> הפועלים (צג:) גבי הניח עדרו ובא לעיר ובא ארי ודרס פטור ומוקי לה רבה </a:t>
            </a:r>
            <a:r>
              <a:rPr lang="he-IL" sz="2800" dirty="0" err="1"/>
              <a:t>דעל</a:t>
            </a:r>
            <a:r>
              <a:rPr lang="he-IL" sz="2800" dirty="0"/>
              <a:t> בעידנא דלא עיילי </a:t>
            </a:r>
            <a:r>
              <a:rPr lang="he-IL" sz="2800" dirty="0" err="1"/>
              <a:t>אינשי</a:t>
            </a:r>
            <a:r>
              <a:rPr lang="he-IL" sz="2800" dirty="0"/>
              <a:t>, ופריך </a:t>
            </a:r>
            <a:r>
              <a:rPr lang="he-IL" sz="2800" dirty="0" err="1"/>
              <a:t>אביי</a:t>
            </a:r>
            <a:r>
              <a:rPr lang="he-IL" sz="2800" dirty="0"/>
              <a:t> תחילתו בפשיעה </a:t>
            </a:r>
            <a:r>
              <a:rPr lang="he-IL" sz="2800" dirty="0" err="1"/>
              <a:t>לענין</a:t>
            </a:r>
            <a:r>
              <a:rPr lang="he-IL" sz="2800" dirty="0"/>
              <a:t> גנבי וסופו באונס הוא </a:t>
            </a:r>
            <a:r>
              <a:rPr lang="he-IL" sz="2800" dirty="0" err="1"/>
              <a:t>לענין</a:t>
            </a:r>
            <a:r>
              <a:rPr lang="he-IL" sz="2800" dirty="0"/>
              <a:t> ארי והתם אפילו לא פשע הוא ולא בא לעיר היה </a:t>
            </a:r>
            <a:r>
              <a:rPr lang="he-IL" sz="2800" dirty="0" err="1"/>
              <a:t>נארע</a:t>
            </a:r>
            <a:r>
              <a:rPr lang="he-IL" sz="2800" dirty="0"/>
              <a:t> האונס ומאי פריך?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3DF6FB1-7314-BA67-D10A-0A8D075AE352}"/>
              </a:ext>
            </a:extLst>
          </p:cNvPr>
          <p:cNvSpPr txBox="1"/>
          <p:nvPr/>
        </p:nvSpPr>
        <p:spPr>
          <a:xfrm>
            <a:off x="1438275" y="1847850"/>
            <a:ext cx="222885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>
                <a:solidFill>
                  <a:schemeClr val="bg1"/>
                </a:solidFill>
              </a:rPr>
              <a:t>" </a:t>
            </a:r>
            <a:br>
              <a:rPr lang="en-US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endParaRPr lang="he-IL" b="1" dirty="0">
              <a:solidFill>
                <a:schemeClr val="bg1"/>
              </a:solidFill>
            </a:endParaRP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E83E2A39-FEEA-876A-4FDA-4E62B6FAE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114" y="570583"/>
            <a:ext cx="4109060" cy="5505165"/>
          </a:xfrm>
          <a:prstGeom prst="rect">
            <a:avLst/>
          </a:prstGeom>
        </p:spPr>
      </p:pic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AE256A6-64B8-8A8D-858B-8C8EA679828C}"/>
              </a:ext>
            </a:extLst>
          </p:cNvPr>
          <p:cNvSpPr txBox="1"/>
          <p:nvPr/>
        </p:nvSpPr>
        <p:spPr>
          <a:xfrm>
            <a:off x="1178560" y="1205345"/>
            <a:ext cx="2645295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2000" dirty="0"/>
              <a:t>ההגדרה של תוספות שצריך לחפש קשר סיבתי בין הפשיעה לאירוע הנזק, מובילה אותו להקשות מתוך </a:t>
            </a:r>
            <a:r>
              <a:rPr lang="he-IL" sz="2000" dirty="0" err="1"/>
              <a:t>הסוגיה</a:t>
            </a:r>
            <a:r>
              <a:rPr lang="he-IL" sz="2000" dirty="0"/>
              <a:t> שלנו: </a:t>
            </a:r>
          </a:p>
          <a:p>
            <a:pPr algn="r" rtl="1"/>
            <a:endParaRPr lang="he-IL" sz="2000" dirty="0"/>
          </a:p>
          <a:p>
            <a:pPr algn="r" rtl="1"/>
            <a:r>
              <a:rPr lang="he-IL" sz="2000" dirty="0"/>
              <a:t>ושאלתו היא:</a:t>
            </a:r>
            <a:br>
              <a:rPr lang="en-US" sz="2000" dirty="0"/>
            </a:br>
            <a:r>
              <a:rPr lang="he-IL" sz="2000" dirty="0"/>
              <a:t>האריה היה טורף את העדר גם אם השומר היה נשאר בשמירתו, ואם כך מדוע זה מקרה שמוגדר כתחילתו בפשיעה וסופו באונס"</a:t>
            </a:r>
          </a:p>
        </p:txBody>
      </p:sp>
    </p:spTree>
    <p:extLst>
      <p:ext uri="{BB962C8B-B14F-4D97-AF65-F5344CB8AC3E}">
        <p14:creationId xmlns:p14="http://schemas.microsoft.com/office/powerpoint/2010/main" val="93249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074C296-3CD9-4D45-A722-5658B9F3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259" y="269891"/>
            <a:ext cx="5180442" cy="862077"/>
          </a:xfrm>
        </p:spPr>
        <p:txBody>
          <a:bodyPr>
            <a:normAutofit/>
          </a:bodyPr>
          <a:lstStyle/>
          <a:p>
            <a:pPr algn="ctr" rtl="1"/>
            <a:endParaRPr lang="he-IL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Picture 9">
            <a:extLst>
              <a:ext uri="{FF2B5EF4-FFF2-40B4-BE49-F238E27FC236}">
                <a16:creationId xmlns:a16="http://schemas.microsoft.com/office/drawing/2014/main" id="{2925E083-680C-41EA-9CF3-69FA09364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2" y="374215"/>
            <a:ext cx="11441555" cy="6126101"/>
          </a:xfrm>
          <a:prstGeom prst="rect">
            <a:avLst/>
          </a:prstGeom>
        </p:spPr>
      </p:pic>
      <p:sp>
        <p:nvSpPr>
          <p:cNvPr id="7" name="מלבן 6"/>
          <p:cNvSpPr/>
          <p:nvPr/>
        </p:nvSpPr>
        <p:spPr>
          <a:xfrm>
            <a:off x="5039360" y="173529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4917440" y="363147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110480" y="16829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dirty="0"/>
              <a:t>. 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93DF6FB1-7314-BA67-D10A-0A8D075AE352}"/>
              </a:ext>
            </a:extLst>
          </p:cNvPr>
          <p:cNvSpPr txBox="1"/>
          <p:nvPr/>
        </p:nvSpPr>
        <p:spPr>
          <a:xfrm>
            <a:off x="1438275" y="1847850"/>
            <a:ext cx="222885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b="1" dirty="0">
                <a:solidFill>
                  <a:schemeClr val="bg1"/>
                </a:solidFill>
              </a:rPr>
              <a:t>" </a:t>
            </a:r>
            <a:br>
              <a:rPr lang="en-US" b="1" dirty="0">
                <a:solidFill>
                  <a:schemeClr val="bg1"/>
                </a:solidFill>
              </a:rPr>
            </a:br>
            <a:br>
              <a:rPr lang="en-US" b="1" dirty="0">
                <a:solidFill>
                  <a:schemeClr val="bg1"/>
                </a:solidFill>
              </a:rPr>
            </a:br>
            <a:endParaRPr lang="he-IL" b="1" dirty="0">
              <a:solidFill>
                <a:schemeClr val="bg1"/>
              </a:solidFill>
            </a:endParaRPr>
          </a:p>
        </p:txBody>
      </p:sp>
      <p:pic>
        <p:nvPicPr>
          <p:cNvPr id="10" name="תמונה 9">
            <a:extLst>
              <a:ext uri="{FF2B5EF4-FFF2-40B4-BE49-F238E27FC236}">
                <a16:creationId xmlns:a16="http://schemas.microsoft.com/office/drawing/2014/main" id="{E83E2A39-FEEA-876A-4FDA-4E62B6FAE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113" y="570583"/>
            <a:ext cx="11247079" cy="5505165"/>
          </a:xfrm>
          <a:prstGeom prst="rect">
            <a:avLst/>
          </a:prstGeom>
        </p:spPr>
      </p:pic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CC7001D9-213E-EBFE-FA9E-6F41894243BB}"/>
              </a:ext>
            </a:extLst>
          </p:cNvPr>
          <p:cNvSpPr txBox="1"/>
          <p:nvPr/>
        </p:nvSpPr>
        <p:spPr>
          <a:xfrm>
            <a:off x="1090420" y="1303867"/>
            <a:ext cx="9092671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dirty="0" err="1"/>
              <a:t>איתיביה</a:t>
            </a:r>
            <a:r>
              <a:rPr lang="he-IL" dirty="0"/>
              <a:t>: רועה שהיה רועה והניח עדרו ובא לעיר, בא זאב וטרף, ובא ארי ודרס –</a:t>
            </a:r>
          </a:p>
          <a:p>
            <a:pPr algn="r" rtl="1"/>
            <a:r>
              <a:rPr lang="he-IL" dirty="0"/>
              <a:t>            אין </a:t>
            </a:r>
            <a:r>
              <a:rPr lang="he-IL" dirty="0" err="1"/>
              <a:t>אומדים</a:t>
            </a:r>
            <a:r>
              <a:rPr lang="he-IL" dirty="0"/>
              <a:t> אילו היה שם היה מציל, </a:t>
            </a:r>
          </a:p>
          <a:p>
            <a:pPr algn="r" rtl="1"/>
            <a:r>
              <a:rPr lang="he-IL" dirty="0"/>
              <a:t>            אלא </a:t>
            </a:r>
            <a:r>
              <a:rPr lang="he-IL" dirty="0" err="1"/>
              <a:t>אומדין</a:t>
            </a:r>
            <a:r>
              <a:rPr lang="he-IL" dirty="0"/>
              <a:t> אותו: אם יכול להציל - חייב, אם לאו - פטור. </a:t>
            </a:r>
          </a:p>
          <a:p>
            <a:pPr algn="r" rtl="1"/>
            <a:r>
              <a:rPr lang="he-IL" dirty="0"/>
              <a:t>מאי לאו </a:t>
            </a:r>
            <a:r>
              <a:rPr lang="he-IL" dirty="0" err="1"/>
              <a:t>דעל</a:t>
            </a:r>
            <a:r>
              <a:rPr lang="he-IL" dirty="0"/>
              <a:t> בעידנא </a:t>
            </a:r>
            <a:r>
              <a:rPr lang="he-IL" dirty="0" err="1"/>
              <a:t>דעיילי</a:t>
            </a:r>
            <a:r>
              <a:rPr lang="he-IL" dirty="0"/>
              <a:t> </a:t>
            </a:r>
            <a:r>
              <a:rPr lang="he-IL" dirty="0" err="1"/>
              <a:t>אינשי</a:t>
            </a:r>
            <a:r>
              <a:rPr lang="he-IL" dirty="0"/>
              <a:t>? – </a:t>
            </a:r>
          </a:p>
          <a:p>
            <a:pPr algn="r" rtl="1"/>
            <a:r>
              <a:rPr lang="he-IL" dirty="0"/>
              <a:t>לא, </a:t>
            </a:r>
            <a:r>
              <a:rPr lang="he-IL" dirty="0" err="1"/>
              <a:t>דעל</a:t>
            </a:r>
            <a:r>
              <a:rPr lang="he-IL" dirty="0"/>
              <a:t> בעידנא דלא עיילי </a:t>
            </a:r>
            <a:r>
              <a:rPr lang="he-IL" dirty="0" err="1"/>
              <a:t>אינשי</a:t>
            </a:r>
            <a:r>
              <a:rPr lang="he-IL" dirty="0"/>
              <a:t>. – </a:t>
            </a:r>
          </a:p>
          <a:p>
            <a:pPr algn="r" rtl="1"/>
            <a:r>
              <a:rPr lang="he-IL" dirty="0"/>
              <a:t>אי הכי, </a:t>
            </a:r>
            <a:r>
              <a:rPr lang="he-IL" dirty="0" err="1"/>
              <a:t>אמאי</a:t>
            </a:r>
            <a:r>
              <a:rPr lang="he-IL" dirty="0"/>
              <a:t> פטור? תחילתו בפשיעה וסופו באונס - חייב! – </a:t>
            </a:r>
          </a:p>
          <a:p>
            <a:pPr algn="r" rtl="1"/>
            <a:r>
              <a:rPr lang="he-IL" dirty="0" err="1"/>
              <a:t>דשמע</a:t>
            </a:r>
            <a:r>
              <a:rPr lang="he-IL" dirty="0"/>
              <a:t> קל אריה ועל. </a:t>
            </a:r>
          </a:p>
          <a:p>
            <a:pPr algn="r" rtl="1"/>
            <a:endParaRPr lang="he-IL" dirty="0"/>
          </a:p>
          <a:p>
            <a:pPr algn="ctr" rtl="1"/>
            <a:endParaRPr lang="he-IL" dirty="0"/>
          </a:p>
          <a:p>
            <a:pPr algn="r" rtl="1"/>
            <a:r>
              <a:rPr lang="he-IL" b="1" dirty="0">
                <a:solidFill>
                  <a:schemeClr val="accent3"/>
                </a:solidFill>
              </a:rPr>
              <a:t>הנחות יסוד: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he-IL" b="1" dirty="0">
                <a:solidFill>
                  <a:schemeClr val="accent3"/>
                </a:solidFill>
              </a:rPr>
              <a:t>1. המקרה של רועה שעזב העדר בזמן שלא "עיילי </a:t>
            </a:r>
            <a:r>
              <a:rPr lang="he-IL" b="1" dirty="0" err="1">
                <a:solidFill>
                  <a:schemeClr val="accent3"/>
                </a:solidFill>
              </a:rPr>
              <a:t>אינשי</a:t>
            </a:r>
            <a:r>
              <a:rPr lang="he-IL" b="1" dirty="0">
                <a:solidFill>
                  <a:schemeClr val="accent3"/>
                </a:solidFill>
              </a:rPr>
              <a:t>" הוא מקרה של תחילתו </a:t>
            </a:r>
          </a:p>
          <a:p>
            <a:pPr algn="r" rtl="1"/>
            <a:r>
              <a:rPr lang="he-IL" b="1" dirty="0">
                <a:solidFill>
                  <a:schemeClr val="accent3"/>
                </a:solidFill>
              </a:rPr>
              <a:t>בפשיעה וסופו באונס. </a:t>
            </a:r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0754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Custom 1">
      <a:dk1>
        <a:sysClr val="windowText" lastClr="000000"/>
      </a:dk1>
      <a:lt1>
        <a:sysClr val="window" lastClr="FFFFFF"/>
      </a:lt1>
      <a:dk2>
        <a:srgbClr val="543456"/>
      </a:dk2>
      <a:lt2>
        <a:srgbClr val="E3DED1"/>
      </a:lt2>
      <a:accent1>
        <a:srgbClr val="298F7A"/>
      </a:accent1>
      <a:accent2>
        <a:srgbClr val="A773AA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40441_Garden Savon Design_SL_V1.pptx" id="{8F2FE9B6-5C80-435B-9975-D092B9455C1F}" vid="{E68A1F7A-22AF-4401-90A0-44D66432A1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3821B79-AD0B-4D14-A179-D860A55FA0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87172F-0C00-4D87-923A-2FB42107E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758583-3BF2-49DD-B2F1-0E7456A4E13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1324</Words>
  <Application>Microsoft Office PowerPoint</Application>
  <PresentationFormat>מסך רחב</PresentationFormat>
  <Paragraphs>139</Paragraphs>
  <Slides>16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20" baseType="lpstr">
      <vt:lpstr>Arial</vt:lpstr>
      <vt:lpstr>Calibri</vt:lpstr>
      <vt:lpstr>Century Gothic</vt:lpstr>
      <vt:lpstr>Savon</vt:lpstr>
      <vt:lpstr>מסכת בבא מציעא </vt:lpstr>
      <vt:lpstr>משנה בבא מציעא פרק ו משנה ג</vt:lpstr>
      <vt:lpstr>תוספות</vt:lpstr>
      <vt:lpstr>מצגת של PowerPoint‏</vt:lpstr>
      <vt:lpstr>תחילתו בפשיעה וסופו באונס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 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2020-07-06T03:16:50Z</dcterms:created>
  <dcterms:modified xsi:type="dcterms:W3CDTF">2024-05-30T15:15:32Z</dcterms:modified>
</cp:coreProperties>
</file>