
<file path=[Content_Types].xml><?xml version="1.0" encoding="utf-8"?>
<Types xmlns="http://schemas.openxmlformats.org/package/2006/content-types">
  <Default Extension="bmp" ContentType="image/bmp"/>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8" r:id="rId4"/>
  </p:sldMasterIdLst>
  <p:notesMasterIdLst>
    <p:notesMasterId r:id="rId18"/>
  </p:notesMasterIdLst>
  <p:handoutMasterIdLst>
    <p:handoutMasterId r:id="rId19"/>
  </p:handoutMasterIdLst>
  <p:sldIdLst>
    <p:sldId id="256" r:id="rId5"/>
    <p:sldId id="440" r:id="rId6"/>
    <p:sldId id="465" r:id="rId7"/>
    <p:sldId id="467" r:id="rId8"/>
    <p:sldId id="469" r:id="rId9"/>
    <p:sldId id="477" r:id="rId10"/>
    <p:sldId id="478" r:id="rId11"/>
    <p:sldId id="479" r:id="rId12"/>
    <p:sldId id="480" r:id="rId13"/>
    <p:sldId id="473" r:id="rId14"/>
    <p:sldId id="472" r:id="rId15"/>
    <p:sldId id="468" r:id="rId16"/>
    <p:sldId id="26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AB8"/>
    <a:srgbClr val="347871"/>
    <a:srgbClr val="FFFFFF"/>
    <a:srgbClr val="02B28C"/>
    <a:srgbClr val="543456"/>
    <a:srgbClr val="ACC0C2"/>
    <a:srgbClr val="A773AA"/>
    <a:srgbClr val="DAC9DB"/>
    <a:srgbClr val="FF7C80"/>
    <a:srgbClr val="298F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80556" autoAdjust="0"/>
  </p:normalViewPr>
  <p:slideViewPr>
    <p:cSldViewPr snapToGrid="0">
      <p:cViewPr>
        <p:scale>
          <a:sx n="84" d="100"/>
          <a:sy n="84" d="100"/>
        </p:scale>
        <p:origin x="42" y="423"/>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C9FF65-9226-4051-BC36-4F635D653DA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pPr rtl="1"/>
          <a:endParaRPr lang="he-IL"/>
        </a:p>
      </dgm:t>
    </dgm:pt>
    <dgm:pt modelId="{EBCA9CC5-53F2-4C4B-8F11-46DF71CB2F45}">
      <dgm:prSet phldrT="[טקסט]"/>
      <dgm:spPr/>
      <dgm:t>
        <a:bodyPr/>
        <a:lstStyle/>
        <a:p>
          <a:pPr rtl="1"/>
          <a:r>
            <a:rPr lang="he-IL" b="1" dirty="0"/>
            <a:t>סוגיה</a:t>
          </a:r>
        </a:p>
      </dgm:t>
    </dgm:pt>
    <dgm:pt modelId="{6C9B9DE1-13A7-412A-BBC6-08C92B5E4E7C}" type="parTrans" cxnId="{5E8339F5-A806-4D66-8481-6BA13DED975E}">
      <dgm:prSet/>
      <dgm:spPr/>
      <dgm:t>
        <a:bodyPr/>
        <a:lstStyle/>
        <a:p>
          <a:pPr rtl="1"/>
          <a:endParaRPr lang="he-IL"/>
        </a:p>
      </dgm:t>
    </dgm:pt>
    <dgm:pt modelId="{0BA82173-2E69-4A2A-81F5-33395971C94A}" type="sibTrans" cxnId="{5E8339F5-A806-4D66-8481-6BA13DED975E}">
      <dgm:prSet/>
      <dgm:spPr/>
      <dgm:t>
        <a:bodyPr/>
        <a:lstStyle/>
        <a:p>
          <a:pPr rtl="1"/>
          <a:endParaRPr lang="he-IL"/>
        </a:p>
      </dgm:t>
    </dgm:pt>
    <dgm:pt modelId="{98D8DB2C-51D5-47DE-A72C-3F8A3611C1C9}">
      <dgm:prSet phldrT="[טקסט]"/>
      <dgm:spPr>
        <a:solidFill>
          <a:srgbClr val="66CAB8">
            <a:alpha val="90000"/>
          </a:srgbClr>
        </a:solidFill>
      </dgm:spPr>
      <dgm:t>
        <a:bodyPr/>
        <a:lstStyle/>
        <a:p>
          <a:pPr rtl="1"/>
          <a:r>
            <a:rPr lang="en-US" b="1" dirty="0"/>
            <a:t>Defines the money as half </a:t>
          </a:r>
          <a:r>
            <a:rPr lang="en-US" b="1" i="1" dirty="0" err="1"/>
            <a:t>halva’a</a:t>
          </a:r>
          <a:r>
            <a:rPr lang="en-US" b="1" i="1" dirty="0"/>
            <a:t> </a:t>
          </a:r>
          <a:r>
            <a:rPr lang="en-US" b="1" dirty="0"/>
            <a:t>and half </a:t>
          </a:r>
          <a:r>
            <a:rPr lang="en-US" b="1" i="1" dirty="0" err="1"/>
            <a:t>pikadon</a:t>
          </a:r>
          <a:endParaRPr lang="he-IL" b="1" i="1" dirty="0"/>
        </a:p>
      </dgm:t>
    </dgm:pt>
    <dgm:pt modelId="{BA785D46-A8FC-4802-936A-0EA4D1C792C9}" type="parTrans" cxnId="{FA41565B-A637-4F0C-A464-154B674C08E8}">
      <dgm:prSet/>
      <dgm:spPr/>
      <dgm:t>
        <a:bodyPr/>
        <a:lstStyle/>
        <a:p>
          <a:pPr rtl="1"/>
          <a:endParaRPr lang="he-IL"/>
        </a:p>
      </dgm:t>
    </dgm:pt>
    <dgm:pt modelId="{27BFBB3C-7EE8-4AD6-AF9D-051032BFC81B}" type="sibTrans" cxnId="{FA41565B-A637-4F0C-A464-154B674C08E8}">
      <dgm:prSet/>
      <dgm:spPr/>
      <dgm:t>
        <a:bodyPr/>
        <a:lstStyle/>
        <a:p>
          <a:pPr rtl="1"/>
          <a:endParaRPr lang="he-IL"/>
        </a:p>
      </dgm:t>
    </dgm:pt>
    <dgm:pt modelId="{B033C097-11CD-42EB-AA74-93EB0F4CD5D4}">
      <dgm:prSet phldrT="[טקסט]"/>
      <dgm:spPr/>
      <dgm:t>
        <a:bodyPr/>
        <a:lstStyle/>
        <a:p>
          <a:pPr rtl="1"/>
          <a:r>
            <a:rPr lang="en-US" b="1" dirty="0"/>
            <a:t>On the half that is a </a:t>
          </a:r>
          <a:r>
            <a:rPr lang="en-US" b="1" i="1" dirty="0" err="1"/>
            <a:t>pikadon</a:t>
          </a:r>
          <a:r>
            <a:rPr lang="en-US" b="1" i="0" dirty="0"/>
            <a:t> you can collect “interest”</a:t>
          </a:r>
          <a:endParaRPr lang="he-IL" b="1" dirty="0"/>
        </a:p>
      </dgm:t>
    </dgm:pt>
    <dgm:pt modelId="{4A26D68E-A832-45E4-A8C5-ED2A663C171F}" type="parTrans" cxnId="{103584A6-F1BD-4AE9-BEBF-17CFCC2CF609}">
      <dgm:prSet/>
      <dgm:spPr/>
      <dgm:t>
        <a:bodyPr/>
        <a:lstStyle/>
        <a:p>
          <a:pPr rtl="1"/>
          <a:endParaRPr lang="he-IL"/>
        </a:p>
      </dgm:t>
    </dgm:pt>
    <dgm:pt modelId="{FEEE7063-F723-46B3-9260-F2C5DE363CCD}" type="sibTrans" cxnId="{103584A6-F1BD-4AE9-BEBF-17CFCC2CF609}">
      <dgm:prSet/>
      <dgm:spPr/>
      <dgm:t>
        <a:bodyPr/>
        <a:lstStyle/>
        <a:p>
          <a:pPr rtl="1"/>
          <a:endParaRPr lang="he-IL"/>
        </a:p>
      </dgm:t>
    </dgm:pt>
    <dgm:pt modelId="{6E8CFF35-BC21-42B7-A0D1-BAB9607DC4F4}">
      <dgm:prSet phldrT="[טקסט]"/>
      <dgm:spPr/>
      <dgm:t>
        <a:bodyPr/>
        <a:lstStyle/>
        <a:p>
          <a:pPr rtl="1"/>
          <a:r>
            <a:rPr lang="he-IL" b="1" dirty="0"/>
            <a:t>תרומת הדשן</a:t>
          </a:r>
        </a:p>
      </dgm:t>
    </dgm:pt>
    <dgm:pt modelId="{8BB77EC6-7164-496A-9434-0E605F4A631D}" type="parTrans" cxnId="{2DA84C97-9D4D-43A9-BDFC-494291EC9867}">
      <dgm:prSet/>
      <dgm:spPr/>
      <dgm:t>
        <a:bodyPr/>
        <a:lstStyle/>
        <a:p>
          <a:pPr rtl="1"/>
          <a:endParaRPr lang="he-IL"/>
        </a:p>
      </dgm:t>
    </dgm:pt>
    <dgm:pt modelId="{09F8B7BF-E794-4843-ADA1-CCAE83FD7AF3}" type="sibTrans" cxnId="{2DA84C97-9D4D-43A9-BDFC-494291EC9867}">
      <dgm:prSet/>
      <dgm:spPr/>
      <dgm:t>
        <a:bodyPr/>
        <a:lstStyle/>
        <a:p>
          <a:pPr rtl="1"/>
          <a:endParaRPr lang="he-IL"/>
        </a:p>
      </dgm:t>
    </dgm:pt>
    <dgm:pt modelId="{D4A63BC6-A77F-4971-99D6-C916BF802480}">
      <dgm:prSet phldrT="[טקסט]"/>
      <dgm:spPr>
        <a:solidFill>
          <a:srgbClr val="66CAB8">
            <a:alpha val="90000"/>
          </a:srgbClr>
        </a:solidFill>
      </dgm:spPr>
      <dgm:t>
        <a:bodyPr/>
        <a:lstStyle/>
        <a:p>
          <a:pPr rtl="1"/>
          <a:r>
            <a:rPr lang="en-US" b="1" dirty="0"/>
            <a:t>Defines the entire loan as a </a:t>
          </a:r>
          <a:r>
            <a:rPr lang="en-US" b="1" i="1" dirty="0" err="1"/>
            <a:t>pikadon</a:t>
          </a:r>
          <a:r>
            <a:rPr lang="en-US" b="1" i="0" dirty="0"/>
            <a:t>, but the lender takes on responsibility for damages</a:t>
          </a:r>
          <a:r>
            <a:rPr lang="en-US" b="1" dirty="0"/>
            <a:t> </a:t>
          </a:r>
          <a:endParaRPr lang="he-IL" b="1" dirty="0"/>
        </a:p>
      </dgm:t>
    </dgm:pt>
    <dgm:pt modelId="{624E4C90-782A-42B9-B0AD-919B6DA251B3}" type="parTrans" cxnId="{1F26B879-A99C-4469-A092-56F3EE4895DF}">
      <dgm:prSet/>
      <dgm:spPr/>
      <dgm:t>
        <a:bodyPr/>
        <a:lstStyle/>
        <a:p>
          <a:pPr rtl="1"/>
          <a:endParaRPr lang="he-IL"/>
        </a:p>
      </dgm:t>
    </dgm:pt>
    <dgm:pt modelId="{90AB4B73-43A3-4931-B39C-BC791A6F20C3}" type="sibTrans" cxnId="{1F26B879-A99C-4469-A092-56F3EE4895DF}">
      <dgm:prSet/>
      <dgm:spPr/>
      <dgm:t>
        <a:bodyPr/>
        <a:lstStyle/>
        <a:p>
          <a:pPr rtl="1"/>
          <a:endParaRPr lang="he-IL"/>
        </a:p>
      </dgm:t>
    </dgm:pt>
    <dgm:pt modelId="{69E7D5D3-0479-4641-8833-206AF6445523}">
      <dgm:prSet phldrT="[טקסט]"/>
      <dgm:spPr/>
      <dgm:t>
        <a:bodyPr/>
        <a:lstStyle/>
        <a:p>
          <a:pPr rtl="1"/>
          <a:r>
            <a:rPr lang="en-US" b="1" dirty="0"/>
            <a:t>It is a </a:t>
          </a:r>
          <a:r>
            <a:rPr lang="en-US" b="1" i="1" dirty="0" err="1"/>
            <a:t>pikadon</a:t>
          </a:r>
          <a:r>
            <a:rPr lang="en-US" b="1" i="0" dirty="0"/>
            <a:t> that is almost certain to return to the lender</a:t>
          </a:r>
          <a:endParaRPr lang="he-IL" b="1" dirty="0"/>
        </a:p>
      </dgm:t>
    </dgm:pt>
    <dgm:pt modelId="{5D9AABB5-26A7-4F0C-AEFD-D038785C06A1}" type="parTrans" cxnId="{7E5104EB-2CFF-4050-8469-4BF395BACAC4}">
      <dgm:prSet/>
      <dgm:spPr/>
      <dgm:t>
        <a:bodyPr/>
        <a:lstStyle/>
        <a:p>
          <a:pPr rtl="1"/>
          <a:endParaRPr lang="he-IL"/>
        </a:p>
      </dgm:t>
    </dgm:pt>
    <dgm:pt modelId="{E55A3018-B117-4C21-A1C8-90DA3C7F777E}" type="sibTrans" cxnId="{7E5104EB-2CFF-4050-8469-4BF395BACAC4}">
      <dgm:prSet/>
      <dgm:spPr/>
      <dgm:t>
        <a:bodyPr/>
        <a:lstStyle/>
        <a:p>
          <a:pPr rtl="1"/>
          <a:endParaRPr lang="he-IL"/>
        </a:p>
      </dgm:t>
    </dgm:pt>
    <dgm:pt modelId="{8D9EB7F3-757A-4E0E-9C42-B5BA16A25D16}">
      <dgm:prSet phldrT="[טקסט]"/>
      <dgm:spPr/>
      <dgm:t>
        <a:bodyPr/>
        <a:lstStyle/>
        <a:p>
          <a:pPr rtl="1"/>
          <a:r>
            <a:rPr lang="he-IL" b="1" dirty="0"/>
            <a:t>תקנת </a:t>
          </a:r>
          <a:r>
            <a:rPr lang="he-IL" b="1" dirty="0" err="1"/>
            <a:t>מהר"ם</a:t>
          </a:r>
          <a:endParaRPr lang="he-IL" b="1" dirty="0"/>
        </a:p>
      </dgm:t>
    </dgm:pt>
    <dgm:pt modelId="{A570DF6D-8E71-428B-BC5C-FA1620A58ADC}" type="parTrans" cxnId="{BA6FF7AD-BBC0-4DB4-9DB7-56C59C9F9532}">
      <dgm:prSet/>
      <dgm:spPr/>
      <dgm:t>
        <a:bodyPr/>
        <a:lstStyle/>
        <a:p>
          <a:pPr rtl="1"/>
          <a:endParaRPr lang="he-IL"/>
        </a:p>
      </dgm:t>
    </dgm:pt>
    <dgm:pt modelId="{6991A59E-1B64-4431-A8F4-73DEA9FFB7BF}" type="sibTrans" cxnId="{BA6FF7AD-BBC0-4DB4-9DB7-56C59C9F9532}">
      <dgm:prSet/>
      <dgm:spPr/>
      <dgm:t>
        <a:bodyPr/>
        <a:lstStyle/>
        <a:p>
          <a:pPr rtl="1"/>
          <a:endParaRPr lang="he-IL"/>
        </a:p>
      </dgm:t>
    </dgm:pt>
    <dgm:pt modelId="{2215C010-CBFB-4FDD-B676-3E8FC1B91067}">
      <dgm:prSet phldrT="[טקסט]"/>
      <dgm:spPr>
        <a:solidFill>
          <a:srgbClr val="66CAB8">
            <a:alpha val="90000"/>
          </a:srgbClr>
        </a:solidFill>
      </dgm:spPr>
      <dgm:t>
        <a:bodyPr/>
        <a:lstStyle/>
        <a:p>
          <a:pPr rtl="1"/>
          <a:r>
            <a:rPr lang="en-US" b="1" dirty="0"/>
            <a:t>Defines the first period of the loan as a </a:t>
          </a:r>
          <a:r>
            <a:rPr lang="en-US" b="1" i="1" dirty="0" err="1"/>
            <a:t>pikadon</a:t>
          </a:r>
          <a:r>
            <a:rPr lang="en-US" b="1" i="1" dirty="0"/>
            <a:t>, </a:t>
          </a:r>
          <a:r>
            <a:rPr lang="en-US" b="1" i="0" dirty="0"/>
            <a:t>for which the lender collects profit, and requires testimony to the losses</a:t>
          </a:r>
          <a:endParaRPr lang="he-IL" b="1" dirty="0"/>
        </a:p>
      </dgm:t>
    </dgm:pt>
    <dgm:pt modelId="{09F2330E-D843-46E4-B225-01CA0A742631}" type="parTrans" cxnId="{3B285CFF-23EE-479B-A013-5D9DBCC77269}">
      <dgm:prSet/>
      <dgm:spPr/>
      <dgm:t>
        <a:bodyPr/>
        <a:lstStyle/>
        <a:p>
          <a:pPr rtl="1"/>
          <a:endParaRPr lang="he-IL"/>
        </a:p>
      </dgm:t>
    </dgm:pt>
    <dgm:pt modelId="{F6D3A440-7E20-4478-BBFF-09B9A13C8FE7}" type="sibTrans" cxnId="{3B285CFF-23EE-479B-A013-5D9DBCC77269}">
      <dgm:prSet/>
      <dgm:spPr/>
      <dgm:t>
        <a:bodyPr/>
        <a:lstStyle/>
        <a:p>
          <a:pPr rtl="1"/>
          <a:endParaRPr lang="he-IL"/>
        </a:p>
      </dgm:t>
    </dgm:pt>
    <dgm:pt modelId="{EBCFEE83-45BC-44F7-99CF-322649990E1B}">
      <dgm:prSet phldrT="[טקסט]"/>
      <dgm:spPr/>
      <dgm:t>
        <a:bodyPr/>
        <a:lstStyle/>
        <a:p>
          <a:pPr rtl="1"/>
          <a:r>
            <a:rPr lang="en-US" b="1" dirty="0"/>
            <a:t>It’s a loan that nearly guarantees that the lender receive the principal and will share profits</a:t>
          </a:r>
          <a:endParaRPr lang="he-IL" b="1" dirty="0"/>
        </a:p>
      </dgm:t>
    </dgm:pt>
    <dgm:pt modelId="{BEF2CF32-B4ED-4F5E-AF65-60676FBCEF6C}" type="parTrans" cxnId="{EFAD5E06-0D76-4460-8E45-C7373C9CBE11}">
      <dgm:prSet/>
      <dgm:spPr/>
      <dgm:t>
        <a:bodyPr/>
        <a:lstStyle/>
        <a:p>
          <a:pPr rtl="1"/>
          <a:endParaRPr lang="he-IL"/>
        </a:p>
      </dgm:t>
    </dgm:pt>
    <dgm:pt modelId="{A0FD28B2-4DF1-484E-89FC-2B3B1FAD7368}" type="sibTrans" cxnId="{EFAD5E06-0D76-4460-8E45-C7373C9CBE11}">
      <dgm:prSet/>
      <dgm:spPr/>
      <dgm:t>
        <a:bodyPr/>
        <a:lstStyle/>
        <a:p>
          <a:pPr rtl="1"/>
          <a:endParaRPr lang="he-IL"/>
        </a:p>
      </dgm:t>
    </dgm:pt>
    <dgm:pt modelId="{7F4D32B4-2F63-421A-9411-29238FA49837}">
      <dgm:prSet/>
      <dgm:spPr/>
      <dgm:t>
        <a:bodyPr/>
        <a:lstStyle/>
        <a:p>
          <a:pPr rtl="1"/>
          <a:r>
            <a:rPr lang="he-IL" b="1" dirty="0"/>
            <a:t>היום </a:t>
          </a:r>
        </a:p>
      </dgm:t>
    </dgm:pt>
    <dgm:pt modelId="{C9A47C55-CC44-4A2E-B194-74DC80D7DF74}" type="parTrans" cxnId="{DE868ACE-16D6-4227-A64D-39301077C3AF}">
      <dgm:prSet/>
      <dgm:spPr/>
      <dgm:t>
        <a:bodyPr/>
        <a:lstStyle/>
        <a:p>
          <a:pPr rtl="1"/>
          <a:endParaRPr lang="he-IL"/>
        </a:p>
      </dgm:t>
    </dgm:pt>
    <dgm:pt modelId="{9B200639-62D3-42D1-85C3-AD8FFAA9828F}" type="sibTrans" cxnId="{DE868ACE-16D6-4227-A64D-39301077C3AF}">
      <dgm:prSet/>
      <dgm:spPr/>
      <dgm:t>
        <a:bodyPr/>
        <a:lstStyle/>
        <a:p>
          <a:pPr rtl="1"/>
          <a:endParaRPr lang="he-IL"/>
        </a:p>
      </dgm:t>
    </dgm:pt>
    <dgm:pt modelId="{D8026D50-7E86-4406-99D6-3BA133058F60}">
      <dgm:prSet/>
      <dgm:spPr>
        <a:solidFill>
          <a:srgbClr val="66CAB8">
            <a:alpha val="90000"/>
          </a:srgbClr>
        </a:solidFill>
      </dgm:spPr>
      <dgm:t>
        <a:bodyPr/>
        <a:lstStyle/>
        <a:p>
          <a:pPr rtl="1"/>
          <a:r>
            <a:rPr lang="en-US" b="1" dirty="0"/>
            <a:t>Defines the money as half </a:t>
          </a:r>
          <a:r>
            <a:rPr lang="en-US" b="1" i="1" dirty="0" err="1"/>
            <a:t>halva’a</a:t>
          </a:r>
          <a:r>
            <a:rPr lang="en-US" b="1" i="1" dirty="0"/>
            <a:t> </a:t>
          </a:r>
          <a:r>
            <a:rPr lang="en-US" b="1" i="0" dirty="0"/>
            <a:t>and half </a:t>
          </a:r>
          <a:r>
            <a:rPr lang="en-US" b="1" i="1" dirty="0" err="1"/>
            <a:t>pikadon</a:t>
          </a:r>
          <a:r>
            <a:rPr lang="en-US" b="1" i="0" dirty="0"/>
            <a:t>, and there is a predetermined “compromise sum”</a:t>
          </a:r>
          <a:endParaRPr lang="he-IL" b="1" dirty="0"/>
        </a:p>
      </dgm:t>
    </dgm:pt>
    <dgm:pt modelId="{F3CCF227-40BC-4D54-B7E4-78788682DB03}" type="parTrans" cxnId="{B617FA0D-E9DC-4684-B8F1-238D69963B3B}">
      <dgm:prSet/>
      <dgm:spPr/>
      <dgm:t>
        <a:bodyPr/>
        <a:lstStyle/>
        <a:p>
          <a:pPr rtl="1"/>
          <a:endParaRPr lang="he-IL"/>
        </a:p>
      </dgm:t>
    </dgm:pt>
    <dgm:pt modelId="{F01E3377-868D-4429-A8B2-16DCEFF5B05A}" type="sibTrans" cxnId="{B617FA0D-E9DC-4684-B8F1-238D69963B3B}">
      <dgm:prSet/>
      <dgm:spPr/>
      <dgm:t>
        <a:bodyPr/>
        <a:lstStyle/>
        <a:p>
          <a:pPr rtl="1"/>
          <a:endParaRPr lang="he-IL"/>
        </a:p>
      </dgm:t>
    </dgm:pt>
    <dgm:pt modelId="{A865DC7E-0D97-43BC-B5D6-A9C4C98D7FEE}">
      <dgm:prSet/>
      <dgm:spPr/>
      <dgm:t>
        <a:bodyPr/>
        <a:lstStyle/>
        <a:p>
          <a:pPr rtl="1"/>
          <a:r>
            <a:rPr lang="en-US" b="1" dirty="0"/>
            <a:t>A loan that essentially guarantees a set profit in addition to the principal</a:t>
          </a:r>
          <a:endParaRPr lang="he-IL" b="1" dirty="0"/>
        </a:p>
      </dgm:t>
    </dgm:pt>
    <dgm:pt modelId="{EE2C8829-79FA-424C-BB7B-CECB2774FF4F}" type="parTrans" cxnId="{4104295E-A216-4EBF-BCF1-43B6CBBF7824}">
      <dgm:prSet/>
      <dgm:spPr/>
      <dgm:t>
        <a:bodyPr/>
        <a:lstStyle/>
        <a:p>
          <a:pPr rtl="1"/>
          <a:endParaRPr lang="he-IL"/>
        </a:p>
      </dgm:t>
    </dgm:pt>
    <dgm:pt modelId="{7EF1C6F1-2662-4052-ABBF-F58F43264589}" type="sibTrans" cxnId="{4104295E-A216-4EBF-BCF1-43B6CBBF7824}">
      <dgm:prSet/>
      <dgm:spPr/>
      <dgm:t>
        <a:bodyPr/>
        <a:lstStyle/>
        <a:p>
          <a:pPr rtl="1"/>
          <a:endParaRPr lang="he-IL"/>
        </a:p>
      </dgm:t>
    </dgm:pt>
    <dgm:pt modelId="{03834E2D-6487-45E7-9272-7348379B9A5F}" type="pres">
      <dgm:prSet presAssocID="{73C9FF65-9226-4051-BC36-4F635D653DA3}" presName="Name0" presStyleCnt="0">
        <dgm:presLayoutVars>
          <dgm:chPref val="3"/>
          <dgm:dir/>
          <dgm:animLvl val="lvl"/>
          <dgm:resizeHandles/>
        </dgm:presLayoutVars>
      </dgm:prSet>
      <dgm:spPr/>
    </dgm:pt>
    <dgm:pt modelId="{1D46CD63-7594-4A00-9A1B-BB5ADB932E4F}" type="pres">
      <dgm:prSet presAssocID="{EBCA9CC5-53F2-4C4B-8F11-46DF71CB2F45}" presName="horFlow" presStyleCnt="0"/>
      <dgm:spPr/>
    </dgm:pt>
    <dgm:pt modelId="{01F2CB98-D840-4352-AB2F-2C654479F6C2}" type="pres">
      <dgm:prSet presAssocID="{EBCA9CC5-53F2-4C4B-8F11-46DF71CB2F45}" presName="bigChev" presStyleLbl="node1" presStyleIdx="0" presStyleCnt="4"/>
      <dgm:spPr/>
    </dgm:pt>
    <dgm:pt modelId="{B3669F4A-BC96-4656-95DB-8091671AF62C}" type="pres">
      <dgm:prSet presAssocID="{BA785D46-A8FC-4802-936A-0EA4D1C792C9}" presName="parTrans" presStyleCnt="0"/>
      <dgm:spPr/>
    </dgm:pt>
    <dgm:pt modelId="{8B7B6229-BA55-4097-B6A8-B56B50952D95}" type="pres">
      <dgm:prSet presAssocID="{98D8DB2C-51D5-47DE-A72C-3F8A3611C1C9}" presName="node" presStyleLbl="alignAccFollowNode1" presStyleIdx="0" presStyleCnt="8" custScaleX="133593">
        <dgm:presLayoutVars>
          <dgm:bulletEnabled val="1"/>
        </dgm:presLayoutVars>
      </dgm:prSet>
      <dgm:spPr/>
    </dgm:pt>
    <dgm:pt modelId="{CAED2B94-CA0D-490C-BF2C-9A91EAA8293C}" type="pres">
      <dgm:prSet presAssocID="{27BFBB3C-7EE8-4AD6-AF9D-051032BFC81B}" presName="sibTrans" presStyleCnt="0"/>
      <dgm:spPr/>
    </dgm:pt>
    <dgm:pt modelId="{98381BE1-72F7-4150-A98B-268A6C99BF69}" type="pres">
      <dgm:prSet presAssocID="{B033C097-11CD-42EB-AA74-93EB0F4CD5D4}" presName="node" presStyleLbl="alignAccFollowNode1" presStyleIdx="1" presStyleCnt="8" custScaleX="138606">
        <dgm:presLayoutVars>
          <dgm:bulletEnabled val="1"/>
        </dgm:presLayoutVars>
      </dgm:prSet>
      <dgm:spPr/>
    </dgm:pt>
    <dgm:pt modelId="{78FFAD46-BD58-4DEE-9AF1-DFBB8A9FF9EB}" type="pres">
      <dgm:prSet presAssocID="{EBCA9CC5-53F2-4C4B-8F11-46DF71CB2F45}" presName="vSp" presStyleCnt="0"/>
      <dgm:spPr/>
    </dgm:pt>
    <dgm:pt modelId="{DB21DEED-C866-471A-91FC-24E5F3634CED}" type="pres">
      <dgm:prSet presAssocID="{6E8CFF35-BC21-42B7-A0D1-BAB9607DC4F4}" presName="horFlow" presStyleCnt="0"/>
      <dgm:spPr/>
    </dgm:pt>
    <dgm:pt modelId="{05A37C49-F64B-4D71-916D-DF776333C91D}" type="pres">
      <dgm:prSet presAssocID="{6E8CFF35-BC21-42B7-A0D1-BAB9607DC4F4}" presName="bigChev" presStyleLbl="node1" presStyleIdx="1" presStyleCnt="4"/>
      <dgm:spPr/>
    </dgm:pt>
    <dgm:pt modelId="{AAEBB005-A369-4D70-82D7-111551726D84}" type="pres">
      <dgm:prSet presAssocID="{624E4C90-782A-42B9-B0AD-919B6DA251B3}" presName="parTrans" presStyleCnt="0"/>
      <dgm:spPr/>
    </dgm:pt>
    <dgm:pt modelId="{8E147BCF-51C6-4718-8850-53195B0E751D}" type="pres">
      <dgm:prSet presAssocID="{D4A63BC6-A77F-4971-99D6-C916BF802480}" presName="node" presStyleLbl="alignAccFollowNode1" presStyleIdx="2" presStyleCnt="8" custScaleX="133593">
        <dgm:presLayoutVars>
          <dgm:bulletEnabled val="1"/>
        </dgm:presLayoutVars>
      </dgm:prSet>
      <dgm:spPr/>
    </dgm:pt>
    <dgm:pt modelId="{7CD87A0D-4308-4EF3-9677-75B6D466E2B9}" type="pres">
      <dgm:prSet presAssocID="{90AB4B73-43A3-4931-B39C-BC791A6F20C3}" presName="sibTrans" presStyleCnt="0"/>
      <dgm:spPr/>
    </dgm:pt>
    <dgm:pt modelId="{E9F19E24-6374-4B32-9726-FA45FCF0F523}" type="pres">
      <dgm:prSet presAssocID="{69E7D5D3-0479-4641-8833-206AF6445523}" presName="node" presStyleLbl="alignAccFollowNode1" presStyleIdx="3" presStyleCnt="8" custScaleX="138606">
        <dgm:presLayoutVars>
          <dgm:bulletEnabled val="1"/>
        </dgm:presLayoutVars>
      </dgm:prSet>
      <dgm:spPr/>
    </dgm:pt>
    <dgm:pt modelId="{1386758B-9F12-43A9-B6D3-DE39B4E6E508}" type="pres">
      <dgm:prSet presAssocID="{6E8CFF35-BC21-42B7-A0D1-BAB9607DC4F4}" presName="vSp" presStyleCnt="0"/>
      <dgm:spPr/>
    </dgm:pt>
    <dgm:pt modelId="{6AFB8D77-1C94-4F30-AA42-8C5A08A5D3A1}" type="pres">
      <dgm:prSet presAssocID="{8D9EB7F3-757A-4E0E-9C42-B5BA16A25D16}" presName="horFlow" presStyleCnt="0"/>
      <dgm:spPr/>
    </dgm:pt>
    <dgm:pt modelId="{E414052D-7D90-40AA-ADED-06D063DA3B6B}" type="pres">
      <dgm:prSet presAssocID="{8D9EB7F3-757A-4E0E-9C42-B5BA16A25D16}" presName="bigChev" presStyleLbl="node1" presStyleIdx="2" presStyleCnt="4"/>
      <dgm:spPr/>
    </dgm:pt>
    <dgm:pt modelId="{08BA6ED4-6092-4BD3-8368-4156D0D6E734}" type="pres">
      <dgm:prSet presAssocID="{09F2330E-D843-46E4-B225-01CA0A742631}" presName="parTrans" presStyleCnt="0"/>
      <dgm:spPr/>
    </dgm:pt>
    <dgm:pt modelId="{46355653-8E6A-4FF7-B2E9-E2B179822DDA}" type="pres">
      <dgm:prSet presAssocID="{2215C010-CBFB-4FDD-B676-3E8FC1B91067}" presName="node" presStyleLbl="alignAccFollowNode1" presStyleIdx="4" presStyleCnt="8" custScaleX="133593">
        <dgm:presLayoutVars>
          <dgm:bulletEnabled val="1"/>
        </dgm:presLayoutVars>
      </dgm:prSet>
      <dgm:spPr/>
    </dgm:pt>
    <dgm:pt modelId="{5EA73859-A8A2-4487-AC2F-6A6B5A1C734D}" type="pres">
      <dgm:prSet presAssocID="{F6D3A440-7E20-4478-BBFF-09B9A13C8FE7}" presName="sibTrans" presStyleCnt="0"/>
      <dgm:spPr/>
    </dgm:pt>
    <dgm:pt modelId="{BB70DB49-D139-40FB-BAD5-698C97435281}" type="pres">
      <dgm:prSet presAssocID="{EBCFEE83-45BC-44F7-99CF-322649990E1B}" presName="node" presStyleLbl="alignAccFollowNode1" presStyleIdx="5" presStyleCnt="8" custScaleX="138606">
        <dgm:presLayoutVars>
          <dgm:bulletEnabled val="1"/>
        </dgm:presLayoutVars>
      </dgm:prSet>
      <dgm:spPr/>
    </dgm:pt>
    <dgm:pt modelId="{F5F6113D-1E42-4321-A6AF-932289361A46}" type="pres">
      <dgm:prSet presAssocID="{8D9EB7F3-757A-4E0E-9C42-B5BA16A25D16}" presName="vSp" presStyleCnt="0"/>
      <dgm:spPr/>
    </dgm:pt>
    <dgm:pt modelId="{94920176-4F26-4D92-B0E6-61BCD5641BC1}" type="pres">
      <dgm:prSet presAssocID="{7F4D32B4-2F63-421A-9411-29238FA49837}" presName="horFlow" presStyleCnt="0"/>
      <dgm:spPr/>
    </dgm:pt>
    <dgm:pt modelId="{6C14EFA8-6A1E-4E5D-BD15-6EEF15453B80}" type="pres">
      <dgm:prSet presAssocID="{7F4D32B4-2F63-421A-9411-29238FA49837}" presName="bigChev" presStyleLbl="node1" presStyleIdx="3" presStyleCnt="4"/>
      <dgm:spPr/>
    </dgm:pt>
    <dgm:pt modelId="{82D53995-B2BF-4602-9D67-7A34AA981A9D}" type="pres">
      <dgm:prSet presAssocID="{F3CCF227-40BC-4D54-B7E4-78788682DB03}" presName="parTrans" presStyleCnt="0"/>
      <dgm:spPr/>
    </dgm:pt>
    <dgm:pt modelId="{F13813A9-6E1C-4BAF-B05C-B56EDDD5D7CF}" type="pres">
      <dgm:prSet presAssocID="{D8026D50-7E86-4406-99D6-3BA133058F60}" presName="node" presStyleLbl="alignAccFollowNode1" presStyleIdx="6" presStyleCnt="8" custScaleX="133593">
        <dgm:presLayoutVars>
          <dgm:bulletEnabled val="1"/>
        </dgm:presLayoutVars>
      </dgm:prSet>
      <dgm:spPr/>
    </dgm:pt>
    <dgm:pt modelId="{4C4A39F5-036A-47EB-8A0A-C99134828DA7}" type="pres">
      <dgm:prSet presAssocID="{F01E3377-868D-4429-A8B2-16DCEFF5B05A}" presName="sibTrans" presStyleCnt="0"/>
      <dgm:spPr/>
    </dgm:pt>
    <dgm:pt modelId="{7F3C1EDB-9C9F-4CD8-92B5-09871856D500}" type="pres">
      <dgm:prSet presAssocID="{A865DC7E-0D97-43BC-B5D6-A9C4C98D7FEE}" presName="node" presStyleLbl="alignAccFollowNode1" presStyleIdx="7" presStyleCnt="8" custScaleX="138606">
        <dgm:presLayoutVars>
          <dgm:bulletEnabled val="1"/>
        </dgm:presLayoutVars>
      </dgm:prSet>
      <dgm:spPr/>
    </dgm:pt>
  </dgm:ptLst>
  <dgm:cxnLst>
    <dgm:cxn modelId="{AFFF1501-FC02-41A4-9F1B-25D8D3923231}" type="presOf" srcId="{98D8DB2C-51D5-47DE-A72C-3F8A3611C1C9}" destId="{8B7B6229-BA55-4097-B6A8-B56B50952D95}" srcOrd="0" destOrd="0" presId="urn:microsoft.com/office/officeart/2005/8/layout/lProcess3"/>
    <dgm:cxn modelId="{EFAD5E06-0D76-4460-8E45-C7373C9CBE11}" srcId="{8D9EB7F3-757A-4E0E-9C42-B5BA16A25D16}" destId="{EBCFEE83-45BC-44F7-99CF-322649990E1B}" srcOrd="1" destOrd="0" parTransId="{BEF2CF32-B4ED-4F5E-AF65-60676FBCEF6C}" sibTransId="{A0FD28B2-4DF1-484E-89FC-2B3B1FAD7368}"/>
    <dgm:cxn modelId="{B617FA0D-E9DC-4684-B8F1-238D69963B3B}" srcId="{7F4D32B4-2F63-421A-9411-29238FA49837}" destId="{D8026D50-7E86-4406-99D6-3BA133058F60}" srcOrd="0" destOrd="0" parTransId="{F3CCF227-40BC-4D54-B7E4-78788682DB03}" sibTransId="{F01E3377-868D-4429-A8B2-16DCEFF5B05A}"/>
    <dgm:cxn modelId="{87E3E820-8395-4B71-804C-A0A65AFBCC18}" type="presOf" srcId="{6E8CFF35-BC21-42B7-A0D1-BAB9607DC4F4}" destId="{05A37C49-F64B-4D71-916D-DF776333C91D}" srcOrd="0" destOrd="0" presId="urn:microsoft.com/office/officeart/2005/8/layout/lProcess3"/>
    <dgm:cxn modelId="{FD604525-CDE8-424D-A7AE-E26522369383}" type="presOf" srcId="{2215C010-CBFB-4FDD-B676-3E8FC1B91067}" destId="{46355653-8E6A-4FF7-B2E9-E2B179822DDA}" srcOrd="0" destOrd="0" presId="urn:microsoft.com/office/officeart/2005/8/layout/lProcess3"/>
    <dgm:cxn modelId="{1BF1B331-314E-44E6-BAA2-886D759E5510}" type="presOf" srcId="{B033C097-11CD-42EB-AA74-93EB0F4CD5D4}" destId="{98381BE1-72F7-4150-A98B-268A6C99BF69}" srcOrd="0" destOrd="0" presId="urn:microsoft.com/office/officeart/2005/8/layout/lProcess3"/>
    <dgm:cxn modelId="{FA41565B-A637-4F0C-A464-154B674C08E8}" srcId="{EBCA9CC5-53F2-4C4B-8F11-46DF71CB2F45}" destId="{98D8DB2C-51D5-47DE-A72C-3F8A3611C1C9}" srcOrd="0" destOrd="0" parTransId="{BA785D46-A8FC-4802-936A-0EA4D1C792C9}" sibTransId="{27BFBB3C-7EE8-4AD6-AF9D-051032BFC81B}"/>
    <dgm:cxn modelId="{4104295E-A216-4EBF-BCF1-43B6CBBF7824}" srcId="{7F4D32B4-2F63-421A-9411-29238FA49837}" destId="{A865DC7E-0D97-43BC-B5D6-A9C4C98D7FEE}" srcOrd="1" destOrd="0" parTransId="{EE2C8829-79FA-424C-BB7B-CECB2774FF4F}" sibTransId="{7EF1C6F1-2662-4052-ABBF-F58F43264589}"/>
    <dgm:cxn modelId="{97C54F44-535B-446F-87BC-220C3C86D8D1}" type="presOf" srcId="{D4A63BC6-A77F-4971-99D6-C916BF802480}" destId="{8E147BCF-51C6-4718-8850-53195B0E751D}" srcOrd="0" destOrd="0" presId="urn:microsoft.com/office/officeart/2005/8/layout/lProcess3"/>
    <dgm:cxn modelId="{F5F22367-A08D-4FDC-A139-87E23C9C9669}" type="presOf" srcId="{8D9EB7F3-757A-4E0E-9C42-B5BA16A25D16}" destId="{E414052D-7D90-40AA-ADED-06D063DA3B6B}" srcOrd="0" destOrd="0" presId="urn:microsoft.com/office/officeart/2005/8/layout/lProcess3"/>
    <dgm:cxn modelId="{1F26B879-A99C-4469-A092-56F3EE4895DF}" srcId="{6E8CFF35-BC21-42B7-A0D1-BAB9607DC4F4}" destId="{D4A63BC6-A77F-4971-99D6-C916BF802480}" srcOrd="0" destOrd="0" parTransId="{624E4C90-782A-42B9-B0AD-919B6DA251B3}" sibTransId="{90AB4B73-43A3-4931-B39C-BC791A6F20C3}"/>
    <dgm:cxn modelId="{2DA84C97-9D4D-43A9-BDFC-494291EC9867}" srcId="{73C9FF65-9226-4051-BC36-4F635D653DA3}" destId="{6E8CFF35-BC21-42B7-A0D1-BAB9607DC4F4}" srcOrd="1" destOrd="0" parTransId="{8BB77EC6-7164-496A-9434-0E605F4A631D}" sibTransId="{09F8B7BF-E794-4843-ADA1-CCAE83FD7AF3}"/>
    <dgm:cxn modelId="{811FE5A3-3F34-4C45-B408-70D3D60474F4}" type="presOf" srcId="{73C9FF65-9226-4051-BC36-4F635D653DA3}" destId="{03834E2D-6487-45E7-9272-7348379B9A5F}" srcOrd="0" destOrd="0" presId="urn:microsoft.com/office/officeart/2005/8/layout/lProcess3"/>
    <dgm:cxn modelId="{103584A6-F1BD-4AE9-BEBF-17CFCC2CF609}" srcId="{EBCA9CC5-53F2-4C4B-8F11-46DF71CB2F45}" destId="{B033C097-11CD-42EB-AA74-93EB0F4CD5D4}" srcOrd="1" destOrd="0" parTransId="{4A26D68E-A832-45E4-A8C5-ED2A663C171F}" sibTransId="{FEEE7063-F723-46B3-9260-F2C5DE363CCD}"/>
    <dgm:cxn modelId="{BA6FF7AD-BBC0-4DB4-9DB7-56C59C9F9532}" srcId="{73C9FF65-9226-4051-BC36-4F635D653DA3}" destId="{8D9EB7F3-757A-4E0E-9C42-B5BA16A25D16}" srcOrd="2" destOrd="0" parTransId="{A570DF6D-8E71-428B-BC5C-FA1620A58ADC}" sibTransId="{6991A59E-1B64-4431-A8F4-73DEA9FFB7BF}"/>
    <dgm:cxn modelId="{1FCD79B6-7741-4D83-93B4-0993BEA4B5A7}" type="presOf" srcId="{EBCFEE83-45BC-44F7-99CF-322649990E1B}" destId="{BB70DB49-D139-40FB-BAD5-698C97435281}" srcOrd="0" destOrd="0" presId="urn:microsoft.com/office/officeart/2005/8/layout/lProcess3"/>
    <dgm:cxn modelId="{37B520C2-6DBC-4598-B608-52C087BF64CD}" type="presOf" srcId="{D8026D50-7E86-4406-99D6-3BA133058F60}" destId="{F13813A9-6E1C-4BAF-B05C-B56EDDD5D7CF}" srcOrd="0" destOrd="0" presId="urn:microsoft.com/office/officeart/2005/8/layout/lProcess3"/>
    <dgm:cxn modelId="{92C3E6C2-78B2-4337-8786-261384C92F8F}" type="presOf" srcId="{A865DC7E-0D97-43BC-B5D6-A9C4C98D7FEE}" destId="{7F3C1EDB-9C9F-4CD8-92B5-09871856D500}" srcOrd="0" destOrd="0" presId="urn:microsoft.com/office/officeart/2005/8/layout/lProcess3"/>
    <dgm:cxn modelId="{DE868ACE-16D6-4227-A64D-39301077C3AF}" srcId="{73C9FF65-9226-4051-BC36-4F635D653DA3}" destId="{7F4D32B4-2F63-421A-9411-29238FA49837}" srcOrd="3" destOrd="0" parTransId="{C9A47C55-CC44-4A2E-B194-74DC80D7DF74}" sibTransId="{9B200639-62D3-42D1-85C3-AD8FFAA9828F}"/>
    <dgm:cxn modelId="{09BA42D8-CA89-4247-B0C4-E8181E649A56}" type="presOf" srcId="{EBCA9CC5-53F2-4C4B-8F11-46DF71CB2F45}" destId="{01F2CB98-D840-4352-AB2F-2C654479F6C2}" srcOrd="0" destOrd="0" presId="urn:microsoft.com/office/officeart/2005/8/layout/lProcess3"/>
    <dgm:cxn modelId="{7E5104EB-2CFF-4050-8469-4BF395BACAC4}" srcId="{6E8CFF35-BC21-42B7-A0D1-BAB9607DC4F4}" destId="{69E7D5D3-0479-4641-8833-206AF6445523}" srcOrd="1" destOrd="0" parTransId="{5D9AABB5-26A7-4F0C-AEFD-D038785C06A1}" sibTransId="{E55A3018-B117-4C21-A1C8-90DA3C7F777E}"/>
    <dgm:cxn modelId="{5E8339F5-A806-4D66-8481-6BA13DED975E}" srcId="{73C9FF65-9226-4051-BC36-4F635D653DA3}" destId="{EBCA9CC5-53F2-4C4B-8F11-46DF71CB2F45}" srcOrd="0" destOrd="0" parTransId="{6C9B9DE1-13A7-412A-BBC6-08C92B5E4E7C}" sibTransId="{0BA82173-2E69-4A2A-81F5-33395971C94A}"/>
    <dgm:cxn modelId="{C685BEFB-C1F3-4E24-AA89-627B0D60F523}" type="presOf" srcId="{7F4D32B4-2F63-421A-9411-29238FA49837}" destId="{6C14EFA8-6A1E-4E5D-BD15-6EEF15453B80}" srcOrd="0" destOrd="0" presId="urn:microsoft.com/office/officeart/2005/8/layout/lProcess3"/>
    <dgm:cxn modelId="{298D4DFE-AC89-4A8E-901D-0724215503F9}" type="presOf" srcId="{69E7D5D3-0479-4641-8833-206AF6445523}" destId="{E9F19E24-6374-4B32-9726-FA45FCF0F523}" srcOrd="0" destOrd="0" presId="urn:microsoft.com/office/officeart/2005/8/layout/lProcess3"/>
    <dgm:cxn modelId="{3B285CFF-23EE-479B-A013-5D9DBCC77269}" srcId="{8D9EB7F3-757A-4E0E-9C42-B5BA16A25D16}" destId="{2215C010-CBFB-4FDD-B676-3E8FC1B91067}" srcOrd="0" destOrd="0" parTransId="{09F2330E-D843-46E4-B225-01CA0A742631}" sibTransId="{F6D3A440-7E20-4478-BBFF-09B9A13C8FE7}"/>
    <dgm:cxn modelId="{1B856D03-A6F9-4C01-A228-51CD4F1BC1FC}" type="presParOf" srcId="{03834E2D-6487-45E7-9272-7348379B9A5F}" destId="{1D46CD63-7594-4A00-9A1B-BB5ADB932E4F}" srcOrd="0" destOrd="0" presId="urn:microsoft.com/office/officeart/2005/8/layout/lProcess3"/>
    <dgm:cxn modelId="{39057C06-72E3-40AB-9520-D37D1D4BFBE4}" type="presParOf" srcId="{1D46CD63-7594-4A00-9A1B-BB5ADB932E4F}" destId="{01F2CB98-D840-4352-AB2F-2C654479F6C2}" srcOrd="0" destOrd="0" presId="urn:microsoft.com/office/officeart/2005/8/layout/lProcess3"/>
    <dgm:cxn modelId="{5CF93902-042D-4BB5-81A6-157AB0A3374B}" type="presParOf" srcId="{1D46CD63-7594-4A00-9A1B-BB5ADB932E4F}" destId="{B3669F4A-BC96-4656-95DB-8091671AF62C}" srcOrd="1" destOrd="0" presId="urn:microsoft.com/office/officeart/2005/8/layout/lProcess3"/>
    <dgm:cxn modelId="{C54629D1-F19E-4CA6-8203-7B6DBD6D4226}" type="presParOf" srcId="{1D46CD63-7594-4A00-9A1B-BB5ADB932E4F}" destId="{8B7B6229-BA55-4097-B6A8-B56B50952D95}" srcOrd="2" destOrd="0" presId="urn:microsoft.com/office/officeart/2005/8/layout/lProcess3"/>
    <dgm:cxn modelId="{545DDD67-747E-4485-9939-B77A7AD03CBF}" type="presParOf" srcId="{1D46CD63-7594-4A00-9A1B-BB5ADB932E4F}" destId="{CAED2B94-CA0D-490C-BF2C-9A91EAA8293C}" srcOrd="3" destOrd="0" presId="urn:microsoft.com/office/officeart/2005/8/layout/lProcess3"/>
    <dgm:cxn modelId="{F2EFA5CC-4F79-49F7-91D5-30905857FE65}" type="presParOf" srcId="{1D46CD63-7594-4A00-9A1B-BB5ADB932E4F}" destId="{98381BE1-72F7-4150-A98B-268A6C99BF69}" srcOrd="4" destOrd="0" presId="urn:microsoft.com/office/officeart/2005/8/layout/lProcess3"/>
    <dgm:cxn modelId="{AE3FE1A9-A2CE-413B-9CCE-F100A7F00256}" type="presParOf" srcId="{03834E2D-6487-45E7-9272-7348379B9A5F}" destId="{78FFAD46-BD58-4DEE-9AF1-DFBB8A9FF9EB}" srcOrd="1" destOrd="0" presId="urn:microsoft.com/office/officeart/2005/8/layout/lProcess3"/>
    <dgm:cxn modelId="{82BD5E78-A04F-4180-9DE9-53340400982C}" type="presParOf" srcId="{03834E2D-6487-45E7-9272-7348379B9A5F}" destId="{DB21DEED-C866-471A-91FC-24E5F3634CED}" srcOrd="2" destOrd="0" presId="urn:microsoft.com/office/officeart/2005/8/layout/lProcess3"/>
    <dgm:cxn modelId="{57B9764C-CC75-407F-A12B-4E13344A026C}" type="presParOf" srcId="{DB21DEED-C866-471A-91FC-24E5F3634CED}" destId="{05A37C49-F64B-4D71-916D-DF776333C91D}" srcOrd="0" destOrd="0" presId="urn:microsoft.com/office/officeart/2005/8/layout/lProcess3"/>
    <dgm:cxn modelId="{B1682E9F-D55E-4B84-814D-818C34D6A612}" type="presParOf" srcId="{DB21DEED-C866-471A-91FC-24E5F3634CED}" destId="{AAEBB005-A369-4D70-82D7-111551726D84}" srcOrd="1" destOrd="0" presId="urn:microsoft.com/office/officeart/2005/8/layout/lProcess3"/>
    <dgm:cxn modelId="{D292DA33-F21D-4840-B6F8-8AD9122A5EEC}" type="presParOf" srcId="{DB21DEED-C866-471A-91FC-24E5F3634CED}" destId="{8E147BCF-51C6-4718-8850-53195B0E751D}" srcOrd="2" destOrd="0" presId="urn:microsoft.com/office/officeart/2005/8/layout/lProcess3"/>
    <dgm:cxn modelId="{70F1E26C-9ADC-4AEA-9D93-D65EC62D4E41}" type="presParOf" srcId="{DB21DEED-C866-471A-91FC-24E5F3634CED}" destId="{7CD87A0D-4308-4EF3-9677-75B6D466E2B9}" srcOrd="3" destOrd="0" presId="urn:microsoft.com/office/officeart/2005/8/layout/lProcess3"/>
    <dgm:cxn modelId="{275EA1AF-ACF8-42F3-8524-50DDE2ADC2F9}" type="presParOf" srcId="{DB21DEED-C866-471A-91FC-24E5F3634CED}" destId="{E9F19E24-6374-4B32-9726-FA45FCF0F523}" srcOrd="4" destOrd="0" presId="urn:microsoft.com/office/officeart/2005/8/layout/lProcess3"/>
    <dgm:cxn modelId="{E1426315-228F-4723-AA56-910B95EE4176}" type="presParOf" srcId="{03834E2D-6487-45E7-9272-7348379B9A5F}" destId="{1386758B-9F12-43A9-B6D3-DE39B4E6E508}" srcOrd="3" destOrd="0" presId="urn:microsoft.com/office/officeart/2005/8/layout/lProcess3"/>
    <dgm:cxn modelId="{60EBAE01-45B8-4D2A-850D-34ABAE5B81EC}" type="presParOf" srcId="{03834E2D-6487-45E7-9272-7348379B9A5F}" destId="{6AFB8D77-1C94-4F30-AA42-8C5A08A5D3A1}" srcOrd="4" destOrd="0" presId="urn:microsoft.com/office/officeart/2005/8/layout/lProcess3"/>
    <dgm:cxn modelId="{DAAA3DFE-3ADC-454C-975D-F722A91C3633}" type="presParOf" srcId="{6AFB8D77-1C94-4F30-AA42-8C5A08A5D3A1}" destId="{E414052D-7D90-40AA-ADED-06D063DA3B6B}" srcOrd="0" destOrd="0" presId="urn:microsoft.com/office/officeart/2005/8/layout/lProcess3"/>
    <dgm:cxn modelId="{DDFCE86B-BAC3-4B84-A94D-E26DED027EBC}" type="presParOf" srcId="{6AFB8D77-1C94-4F30-AA42-8C5A08A5D3A1}" destId="{08BA6ED4-6092-4BD3-8368-4156D0D6E734}" srcOrd="1" destOrd="0" presId="urn:microsoft.com/office/officeart/2005/8/layout/lProcess3"/>
    <dgm:cxn modelId="{38CBA051-52D4-4018-9BCC-2FD99972E2A0}" type="presParOf" srcId="{6AFB8D77-1C94-4F30-AA42-8C5A08A5D3A1}" destId="{46355653-8E6A-4FF7-B2E9-E2B179822DDA}" srcOrd="2" destOrd="0" presId="urn:microsoft.com/office/officeart/2005/8/layout/lProcess3"/>
    <dgm:cxn modelId="{D0EEA2C9-A186-4428-B945-3A59EAF866A7}" type="presParOf" srcId="{6AFB8D77-1C94-4F30-AA42-8C5A08A5D3A1}" destId="{5EA73859-A8A2-4487-AC2F-6A6B5A1C734D}" srcOrd="3" destOrd="0" presId="urn:microsoft.com/office/officeart/2005/8/layout/lProcess3"/>
    <dgm:cxn modelId="{AACC2C9B-7897-4A10-837C-D5AE2B461136}" type="presParOf" srcId="{6AFB8D77-1C94-4F30-AA42-8C5A08A5D3A1}" destId="{BB70DB49-D139-40FB-BAD5-698C97435281}" srcOrd="4" destOrd="0" presId="urn:microsoft.com/office/officeart/2005/8/layout/lProcess3"/>
    <dgm:cxn modelId="{30DA785D-D59C-4252-8B1F-5F00B95E09D8}" type="presParOf" srcId="{03834E2D-6487-45E7-9272-7348379B9A5F}" destId="{F5F6113D-1E42-4321-A6AF-932289361A46}" srcOrd="5" destOrd="0" presId="urn:microsoft.com/office/officeart/2005/8/layout/lProcess3"/>
    <dgm:cxn modelId="{0FB6C789-D59F-4FB8-83C2-A17FCB4F39A4}" type="presParOf" srcId="{03834E2D-6487-45E7-9272-7348379B9A5F}" destId="{94920176-4F26-4D92-B0E6-61BCD5641BC1}" srcOrd="6" destOrd="0" presId="urn:microsoft.com/office/officeart/2005/8/layout/lProcess3"/>
    <dgm:cxn modelId="{156CA103-7167-4A5A-BCD4-3C64E3AF3940}" type="presParOf" srcId="{94920176-4F26-4D92-B0E6-61BCD5641BC1}" destId="{6C14EFA8-6A1E-4E5D-BD15-6EEF15453B80}" srcOrd="0" destOrd="0" presId="urn:microsoft.com/office/officeart/2005/8/layout/lProcess3"/>
    <dgm:cxn modelId="{FF53CAB1-FB70-4C52-A811-105C2DC70F6A}" type="presParOf" srcId="{94920176-4F26-4D92-B0E6-61BCD5641BC1}" destId="{82D53995-B2BF-4602-9D67-7A34AA981A9D}" srcOrd="1" destOrd="0" presId="urn:microsoft.com/office/officeart/2005/8/layout/lProcess3"/>
    <dgm:cxn modelId="{3AC35C19-1022-4FAB-B68E-B60CC4852E9D}" type="presParOf" srcId="{94920176-4F26-4D92-B0E6-61BCD5641BC1}" destId="{F13813A9-6E1C-4BAF-B05C-B56EDDD5D7CF}" srcOrd="2" destOrd="0" presId="urn:microsoft.com/office/officeart/2005/8/layout/lProcess3"/>
    <dgm:cxn modelId="{F9B73966-1839-4605-ADF4-35DE75DE7225}" type="presParOf" srcId="{94920176-4F26-4D92-B0E6-61BCD5641BC1}" destId="{4C4A39F5-036A-47EB-8A0A-C99134828DA7}" srcOrd="3" destOrd="0" presId="urn:microsoft.com/office/officeart/2005/8/layout/lProcess3"/>
    <dgm:cxn modelId="{3594D3E6-A760-4F0E-B191-A70ECC7A47AB}" type="presParOf" srcId="{94920176-4F26-4D92-B0E6-61BCD5641BC1}" destId="{7F3C1EDB-9C9F-4CD8-92B5-09871856D500}"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B0A413-57F2-4B21-9E56-B7B141F3F5A0}" type="doc">
      <dgm:prSet loTypeId="urn:microsoft.com/office/officeart/2005/8/layout/process1" loCatId="process" qsTypeId="urn:microsoft.com/office/officeart/2005/8/quickstyle/simple1" qsCatId="simple" csTypeId="urn:microsoft.com/office/officeart/2005/8/colors/accent1_2" csCatId="accent1" phldr="1"/>
      <dgm:spPr/>
    </dgm:pt>
    <dgm:pt modelId="{92359F39-4BC0-4B5E-8BDD-B9BB2DD0D8AB}">
      <dgm:prSet phldrT="[טקסט]"/>
      <dgm:spPr>
        <a:solidFill>
          <a:srgbClr val="0070C0"/>
        </a:solidFill>
      </dgm:spPr>
      <dgm:t>
        <a:bodyPr/>
        <a:lstStyle/>
        <a:p>
          <a:pPr rtl="0"/>
          <a:r>
            <a:rPr lang="en-US" b="1" dirty="0"/>
            <a:t>It’s okay </a:t>
          </a:r>
          <a:r>
            <a:rPr lang="en-US" b="1" i="1" dirty="0" err="1"/>
            <a:t>bedieved</a:t>
          </a:r>
          <a:r>
            <a:rPr lang="en-US" b="1" i="0" dirty="0"/>
            <a:t>, because “people have stopped lending to one another</a:t>
          </a:r>
          <a:r>
            <a:rPr lang="en-US" b="1" dirty="0"/>
            <a:t>…”</a:t>
          </a:r>
          <a:endParaRPr lang="he-IL" b="1" dirty="0"/>
        </a:p>
      </dgm:t>
    </dgm:pt>
    <dgm:pt modelId="{7CD5FDAD-B0F0-42D6-A891-669A5ADD4540}" type="parTrans" cxnId="{0C49E537-B978-4E5D-97D8-F48FB93E7901}">
      <dgm:prSet/>
      <dgm:spPr/>
      <dgm:t>
        <a:bodyPr/>
        <a:lstStyle/>
        <a:p>
          <a:pPr rtl="1"/>
          <a:endParaRPr lang="he-IL"/>
        </a:p>
      </dgm:t>
    </dgm:pt>
    <dgm:pt modelId="{17DBFADE-242C-4063-8539-5B75ABF250DD}" type="sibTrans" cxnId="{0C49E537-B978-4E5D-97D8-F48FB93E7901}">
      <dgm:prSet/>
      <dgm:spPr/>
      <dgm:t>
        <a:bodyPr/>
        <a:lstStyle/>
        <a:p>
          <a:pPr rtl="1"/>
          <a:endParaRPr lang="he-IL"/>
        </a:p>
      </dgm:t>
    </dgm:pt>
    <dgm:pt modelId="{CD717157-2EFE-4521-8951-D6CDA9DF964D}">
      <dgm:prSet phldrT="[טקסט]"/>
      <dgm:spPr>
        <a:solidFill>
          <a:schemeClr val="accent2"/>
        </a:solidFill>
      </dgm:spPr>
      <dgm:t>
        <a:bodyPr/>
        <a:lstStyle/>
        <a:p>
          <a:pPr rtl="1"/>
          <a:r>
            <a:rPr lang="en-US" b="1" dirty="0"/>
            <a:t>It’s okay even </a:t>
          </a:r>
          <a:r>
            <a:rPr lang="en-US" b="1" i="1" dirty="0" err="1"/>
            <a:t>lechatchila</a:t>
          </a:r>
          <a:r>
            <a:rPr lang="en-US" b="1" i="1" dirty="0"/>
            <a:t> </a:t>
          </a:r>
          <a:r>
            <a:rPr lang="en-US" b="1" i="0" dirty="0"/>
            <a:t>in order to enable a functioning capitalist economy</a:t>
          </a:r>
          <a:endParaRPr lang="he-IL" b="1" dirty="0"/>
        </a:p>
      </dgm:t>
    </dgm:pt>
    <dgm:pt modelId="{8A2AA87B-A318-41C8-8FDC-9BBAF4B65901}" type="parTrans" cxnId="{C8BD80BF-1F24-403C-9BD7-6CF343C2F2B3}">
      <dgm:prSet/>
      <dgm:spPr/>
      <dgm:t>
        <a:bodyPr/>
        <a:lstStyle/>
        <a:p>
          <a:pPr rtl="1"/>
          <a:endParaRPr lang="he-IL"/>
        </a:p>
      </dgm:t>
    </dgm:pt>
    <dgm:pt modelId="{1705620B-FF84-4F23-A8FD-AA8789FCE359}" type="sibTrans" cxnId="{C8BD80BF-1F24-403C-9BD7-6CF343C2F2B3}">
      <dgm:prSet/>
      <dgm:spPr/>
      <dgm:t>
        <a:bodyPr/>
        <a:lstStyle/>
        <a:p>
          <a:pPr rtl="1"/>
          <a:endParaRPr lang="he-IL"/>
        </a:p>
      </dgm:t>
    </dgm:pt>
    <dgm:pt modelId="{F54E5E73-9C76-4938-8847-92C5189C405E}">
      <dgm:prSet phldrT="[טקסט]"/>
      <dgm:spPr>
        <a:solidFill>
          <a:srgbClr val="00B050"/>
        </a:solidFill>
      </dgm:spPr>
      <dgm:t>
        <a:bodyPr/>
        <a:lstStyle/>
        <a:p>
          <a:pPr rtl="1"/>
          <a:r>
            <a:rPr lang="en-US" b="1" dirty="0" err="1">
              <a:solidFill>
                <a:schemeClr val="tx1"/>
              </a:solidFill>
            </a:rPr>
            <a:t>Chatam</a:t>
          </a:r>
          <a:r>
            <a:rPr lang="en-US" b="1" dirty="0">
              <a:solidFill>
                <a:schemeClr val="tx1"/>
              </a:solidFill>
            </a:rPr>
            <a:t> </a:t>
          </a:r>
          <a:r>
            <a:rPr lang="en-US" b="1" dirty="0" err="1">
              <a:solidFill>
                <a:schemeClr val="tx1"/>
              </a:solidFill>
            </a:rPr>
            <a:t>Sofer</a:t>
          </a:r>
          <a:r>
            <a:rPr lang="en-US" b="1" dirty="0">
              <a:solidFill>
                <a:schemeClr val="tx1"/>
              </a:solidFill>
            </a:rPr>
            <a:t>: permitted, even for </a:t>
          </a:r>
          <a:r>
            <a:rPr lang="en-US" b="1" i="1" dirty="0" err="1">
              <a:solidFill>
                <a:schemeClr val="tx1"/>
              </a:solidFill>
            </a:rPr>
            <a:t>ba’alei</a:t>
          </a:r>
          <a:r>
            <a:rPr lang="en-US" b="1" i="1" dirty="0">
              <a:solidFill>
                <a:schemeClr val="tx1"/>
              </a:solidFill>
            </a:rPr>
            <a:t> </a:t>
          </a:r>
          <a:r>
            <a:rPr lang="en-US" b="1" i="1" dirty="0" err="1">
              <a:solidFill>
                <a:schemeClr val="tx1"/>
              </a:solidFill>
            </a:rPr>
            <a:t>nefesh</a:t>
          </a:r>
          <a:r>
            <a:rPr lang="en-US" b="1" i="0" dirty="0">
              <a:solidFill>
                <a:schemeClr val="tx1"/>
              </a:solidFill>
            </a:rPr>
            <a:t> </a:t>
          </a:r>
          <a:endParaRPr lang="he-IL" b="1" dirty="0">
            <a:solidFill>
              <a:schemeClr val="tx1"/>
            </a:solidFill>
          </a:endParaRPr>
        </a:p>
      </dgm:t>
    </dgm:pt>
    <dgm:pt modelId="{9C3D9A42-E536-48D2-8A41-970C73EEDD5C}" type="parTrans" cxnId="{082F6BB9-0DE7-4703-9708-7311F9B66562}">
      <dgm:prSet/>
      <dgm:spPr/>
      <dgm:t>
        <a:bodyPr/>
        <a:lstStyle/>
        <a:p>
          <a:pPr rtl="1"/>
          <a:endParaRPr lang="he-IL"/>
        </a:p>
      </dgm:t>
    </dgm:pt>
    <dgm:pt modelId="{84804AF0-2B31-4D77-81A7-0984B5FC2286}" type="sibTrans" cxnId="{082F6BB9-0DE7-4703-9708-7311F9B66562}">
      <dgm:prSet/>
      <dgm:spPr/>
      <dgm:t>
        <a:bodyPr/>
        <a:lstStyle/>
        <a:p>
          <a:pPr rtl="1"/>
          <a:endParaRPr lang="he-IL"/>
        </a:p>
      </dgm:t>
    </dgm:pt>
    <dgm:pt modelId="{521585D6-5C83-49FF-9F4E-88587C1C298B}">
      <dgm:prSet/>
      <dgm:spPr>
        <a:solidFill>
          <a:srgbClr val="FF0000"/>
        </a:solidFill>
      </dgm:spPr>
      <dgm:t>
        <a:bodyPr/>
        <a:lstStyle/>
        <a:p>
          <a:pPr rtl="1"/>
          <a:r>
            <a:rPr lang="en-US" b="1" dirty="0" err="1"/>
            <a:t>Gr”a</a:t>
          </a:r>
          <a:r>
            <a:rPr lang="en-US" b="1" dirty="0"/>
            <a:t>: </a:t>
          </a:r>
          <a:r>
            <a:rPr lang="en-US" b="1" i="1" dirty="0" err="1"/>
            <a:t>Heter</a:t>
          </a:r>
          <a:r>
            <a:rPr lang="en-US" b="1" i="1" dirty="0"/>
            <a:t> </a:t>
          </a:r>
          <a:r>
            <a:rPr lang="en-US" b="1" i="1" dirty="0" err="1"/>
            <a:t>Iska</a:t>
          </a:r>
          <a:r>
            <a:rPr lang="en-US" b="1" i="0" dirty="0"/>
            <a:t> is forbitten</a:t>
          </a:r>
          <a:endParaRPr lang="he-IL" b="1" dirty="0"/>
        </a:p>
      </dgm:t>
    </dgm:pt>
    <dgm:pt modelId="{271EE668-2542-40AF-9705-1DE564682CC6}" type="parTrans" cxnId="{647C0393-EF10-49C6-BED0-BA6C18428CCB}">
      <dgm:prSet/>
      <dgm:spPr/>
      <dgm:t>
        <a:bodyPr/>
        <a:lstStyle/>
        <a:p>
          <a:pPr rtl="1"/>
          <a:endParaRPr lang="he-IL"/>
        </a:p>
      </dgm:t>
    </dgm:pt>
    <dgm:pt modelId="{E6848EBC-A0BA-4786-90F9-98544FDD8C28}" type="sibTrans" cxnId="{647C0393-EF10-49C6-BED0-BA6C18428CCB}">
      <dgm:prSet/>
      <dgm:spPr/>
      <dgm:t>
        <a:bodyPr/>
        <a:lstStyle/>
        <a:p>
          <a:pPr rtl="1"/>
          <a:endParaRPr lang="he-IL"/>
        </a:p>
      </dgm:t>
    </dgm:pt>
    <dgm:pt modelId="{950C1774-B6CD-47DB-AC2A-7D8CAEA1D697}" type="pres">
      <dgm:prSet presAssocID="{7FB0A413-57F2-4B21-9E56-B7B141F3F5A0}" presName="Name0" presStyleCnt="0">
        <dgm:presLayoutVars>
          <dgm:dir/>
          <dgm:resizeHandles val="exact"/>
        </dgm:presLayoutVars>
      </dgm:prSet>
      <dgm:spPr/>
    </dgm:pt>
    <dgm:pt modelId="{E1401B4B-BC43-4AB5-8E5B-11AC51B1A382}" type="pres">
      <dgm:prSet presAssocID="{521585D6-5C83-49FF-9F4E-88587C1C298B}" presName="node" presStyleLbl="node1" presStyleIdx="0" presStyleCnt="4">
        <dgm:presLayoutVars>
          <dgm:bulletEnabled val="1"/>
        </dgm:presLayoutVars>
      </dgm:prSet>
      <dgm:spPr/>
    </dgm:pt>
    <dgm:pt modelId="{D219AC9F-4337-4741-B5A2-A78611EED373}" type="pres">
      <dgm:prSet presAssocID="{E6848EBC-A0BA-4786-90F9-98544FDD8C28}" presName="sibTrans" presStyleLbl="sibTrans2D1" presStyleIdx="0" presStyleCnt="3"/>
      <dgm:spPr/>
    </dgm:pt>
    <dgm:pt modelId="{319E734E-8DBF-44AD-9FD6-B2B4D65B5EFD}" type="pres">
      <dgm:prSet presAssocID="{E6848EBC-A0BA-4786-90F9-98544FDD8C28}" presName="connectorText" presStyleLbl="sibTrans2D1" presStyleIdx="0" presStyleCnt="3"/>
      <dgm:spPr/>
    </dgm:pt>
    <dgm:pt modelId="{5AFE9788-9EF1-4716-A66A-1C30CCEF68F2}" type="pres">
      <dgm:prSet presAssocID="{92359F39-4BC0-4B5E-8BDD-B9BB2DD0D8AB}" presName="node" presStyleLbl="node1" presStyleIdx="1" presStyleCnt="4">
        <dgm:presLayoutVars>
          <dgm:bulletEnabled val="1"/>
        </dgm:presLayoutVars>
      </dgm:prSet>
      <dgm:spPr/>
    </dgm:pt>
    <dgm:pt modelId="{4CD3BEBE-ED16-4BAD-AF1B-C1D3BE83EB4D}" type="pres">
      <dgm:prSet presAssocID="{17DBFADE-242C-4063-8539-5B75ABF250DD}" presName="sibTrans" presStyleLbl="sibTrans2D1" presStyleIdx="1" presStyleCnt="3"/>
      <dgm:spPr/>
    </dgm:pt>
    <dgm:pt modelId="{254951B0-B45C-4710-97AE-1B12F2CC203C}" type="pres">
      <dgm:prSet presAssocID="{17DBFADE-242C-4063-8539-5B75ABF250DD}" presName="connectorText" presStyleLbl="sibTrans2D1" presStyleIdx="1" presStyleCnt="3"/>
      <dgm:spPr/>
    </dgm:pt>
    <dgm:pt modelId="{BDFDC084-A2DE-4263-B8E8-A9A0D824F88B}" type="pres">
      <dgm:prSet presAssocID="{CD717157-2EFE-4521-8951-D6CDA9DF964D}" presName="node" presStyleLbl="node1" presStyleIdx="2" presStyleCnt="4">
        <dgm:presLayoutVars>
          <dgm:bulletEnabled val="1"/>
        </dgm:presLayoutVars>
      </dgm:prSet>
      <dgm:spPr/>
    </dgm:pt>
    <dgm:pt modelId="{EC0D570D-C4A0-41C0-9C24-0C67DDE30D5A}" type="pres">
      <dgm:prSet presAssocID="{1705620B-FF84-4F23-A8FD-AA8789FCE359}" presName="sibTrans" presStyleLbl="sibTrans2D1" presStyleIdx="2" presStyleCnt="3"/>
      <dgm:spPr/>
    </dgm:pt>
    <dgm:pt modelId="{3CB90E72-3488-41BE-98E7-15B88F463324}" type="pres">
      <dgm:prSet presAssocID="{1705620B-FF84-4F23-A8FD-AA8789FCE359}" presName="connectorText" presStyleLbl="sibTrans2D1" presStyleIdx="2" presStyleCnt="3"/>
      <dgm:spPr/>
    </dgm:pt>
    <dgm:pt modelId="{D0B5B097-C1C2-43A4-B5E1-579F1F371565}" type="pres">
      <dgm:prSet presAssocID="{F54E5E73-9C76-4938-8847-92C5189C405E}" presName="node" presStyleLbl="node1" presStyleIdx="3" presStyleCnt="4">
        <dgm:presLayoutVars>
          <dgm:bulletEnabled val="1"/>
        </dgm:presLayoutVars>
      </dgm:prSet>
      <dgm:spPr/>
    </dgm:pt>
  </dgm:ptLst>
  <dgm:cxnLst>
    <dgm:cxn modelId="{0EAD6602-F9ED-4DB2-B6E2-319D1E0A8D35}" type="presOf" srcId="{1705620B-FF84-4F23-A8FD-AA8789FCE359}" destId="{3CB90E72-3488-41BE-98E7-15B88F463324}" srcOrd="1" destOrd="0" presId="urn:microsoft.com/office/officeart/2005/8/layout/process1"/>
    <dgm:cxn modelId="{9CF25F2C-9D32-4D33-8066-3F7EA054AF0C}" type="presOf" srcId="{E6848EBC-A0BA-4786-90F9-98544FDD8C28}" destId="{319E734E-8DBF-44AD-9FD6-B2B4D65B5EFD}" srcOrd="1" destOrd="0" presId="urn:microsoft.com/office/officeart/2005/8/layout/process1"/>
    <dgm:cxn modelId="{ED25AB31-F194-4178-84FC-A7F63BB23651}" type="presOf" srcId="{17DBFADE-242C-4063-8539-5B75ABF250DD}" destId="{254951B0-B45C-4710-97AE-1B12F2CC203C}" srcOrd="1" destOrd="0" presId="urn:microsoft.com/office/officeart/2005/8/layout/process1"/>
    <dgm:cxn modelId="{0C49E537-B978-4E5D-97D8-F48FB93E7901}" srcId="{7FB0A413-57F2-4B21-9E56-B7B141F3F5A0}" destId="{92359F39-4BC0-4B5E-8BDD-B9BB2DD0D8AB}" srcOrd="1" destOrd="0" parTransId="{7CD5FDAD-B0F0-42D6-A891-669A5ADD4540}" sibTransId="{17DBFADE-242C-4063-8539-5B75ABF250DD}"/>
    <dgm:cxn modelId="{D6BB6B50-7864-4F14-8C96-9CC4761B5654}" type="presOf" srcId="{F54E5E73-9C76-4938-8847-92C5189C405E}" destId="{D0B5B097-C1C2-43A4-B5E1-579F1F371565}" srcOrd="0" destOrd="0" presId="urn:microsoft.com/office/officeart/2005/8/layout/process1"/>
    <dgm:cxn modelId="{FC07E77A-4885-4B13-8E4B-BC165609640B}" type="presOf" srcId="{7FB0A413-57F2-4B21-9E56-B7B141F3F5A0}" destId="{950C1774-B6CD-47DB-AC2A-7D8CAEA1D697}" srcOrd="0" destOrd="0" presId="urn:microsoft.com/office/officeart/2005/8/layout/process1"/>
    <dgm:cxn modelId="{647C0393-EF10-49C6-BED0-BA6C18428CCB}" srcId="{7FB0A413-57F2-4B21-9E56-B7B141F3F5A0}" destId="{521585D6-5C83-49FF-9F4E-88587C1C298B}" srcOrd="0" destOrd="0" parTransId="{271EE668-2542-40AF-9705-1DE564682CC6}" sibTransId="{E6848EBC-A0BA-4786-90F9-98544FDD8C28}"/>
    <dgm:cxn modelId="{188DE294-0000-4AF0-AB32-41FA47D19CA8}" type="presOf" srcId="{CD717157-2EFE-4521-8951-D6CDA9DF964D}" destId="{BDFDC084-A2DE-4263-B8E8-A9A0D824F88B}" srcOrd="0" destOrd="0" presId="urn:microsoft.com/office/officeart/2005/8/layout/process1"/>
    <dgm:cxn modelId="{2E450C9C-BE51-4C50-85F1-EFDCB494F755}" type="presOf" srcId="{1705620B-FF84-4F23-A8FD-AA8789FCE359}" destId="{EC0D570D-C4A0-41C0-9C24-0C67DDE30D5A}" srcOrd="0" destOrd="0" presId="urn:microsoft.com/office/officeart/2005/8/layout/process1"/>
    <dgm:cxn modelId="{808C42A0-90F1-4E53-B333-2BE00AA831B3}" type="presOf" srcId="{92359F39-4BC0-4B5E-8BDD-B9BB2DD0D8AB}" destId="{5AFE9788-9EF1-4716-A66A-1C30CCEF68F2}" srcOrd="0" destOrd="0" presId="urn:microsoft.com/office/officeart/2005/8/layout/process1"/>
    <dgm:cxn modelId="{A96A52B1-4E3F-4E21-8FFB-302DC4D875B8}" type="presOf" srcId="{E6848EBC-A0BA-4786-90F9-98544FDD8C28}" destId="{D219AC9F-4337-4741-B5A2-A78611EED373}" srcOrd="0" destOrd="0" presId="urn:microsoft.com/office/officeart/2005/8/layout/process1"/>
    <dgm:cxn modelId="{082F6BB9-0DE7-4703-9708-7311F9B66562}" srcId="{7FB0A413-57F2-4B21-9E56-B7B141F3F5A0}" destId="{F54E5E73-9C76-4938-8847-92C5189C405E}" srcOrd="3" destOrd="0" parTransId="{9C3D9A42-E536-48D2-8A41-970C73EEDD5C}" sibTransId="{84804AF0-2B31-4D77-81A7-0984B5FC2286}"/>
    <dgm:cxn modelId="{A9B4EABD-229E-4115-B774-A32230E380D0}" type="presOf" srcId="{17DBFADE-242C-4063-8539-5B75ABF250DD}" destId="{4CD3BEBE-ED16-4BAD-AF1B-C1D3BE83EB4D}" srcOrd="0" destOrd="0" presId="urn:microsoft.com/office/officeart/2005/8/layout/process1"/>
    <dgm:cxn modelId="{C8BD80BF-1F24-403C-9BD7-6CF343C2F2B3}" srcId="{7FB0A413-57F2-4B21-9E56-B7B141F3F5A0}" destId="{CD717157-2EFE-4521-8951-D6CDA9DF964D}" srcOrd="2" destOrd="0" parTransId="{8A2AA87B-A318-41C8-8FDC-9BBAF4B65901}" sibTransId="{1705620B-FF84-4F23-A8FD-AA8789FCE359}"/>
    <dgm:cxn modelId="{A53207CE-1471-4381-9A15-F3EEE48559E9}" type="presOf" srcId="{521585D6-5C83-49FF-9F4E-88587C1C298B}" destId="{E1401B4B-BC43-4AB5-8E5B-11AC51B1A382}" srcOrd="0" destOrd="0" presId="urn:microsoft.com/office/officeart/2005/8/layout/process1"/>
    <dgm:cxn modelId="{E8315FF8-4AB6-48CF-8D41-02F11B2196BB}" type="presParOf" srcId="{950C1774-B6CD-47DB-AC2A-7D8CAEA1D697}" destId="{E1401B4B-BC43-4AB5-8E5B-11AC51B1A382}" srcOrd="0" destOrd="0" presId="urn:microsoft.com/office/officeart/2005/8/layout/process1"/>
    <dgm:cxn modelId="{2B2E30FF-9CD1-4AB9-B703-730615334D44}" type="presParOf" srcId="{950C1774-B6CD-47DB-AC2A-7D8CAEA1D697}" destId="{D219AC9F-4337-4741-B5A2-A78611EED373}" srcOrd="1" destOrd="0" presId="urn:microsoft.com/office/officeart/2005/8/layout/process1"/>
    <dgm:cxn modelId="{8B1261ED-F177-4630-83F6-D1082FCD297E}" type="presParOf" srcId="{D219AC9F-4337-4741-B5A2-A78611EED373}" destId="{319E734E-8DBF-44AD-9FD6-B2B4D65B5EFD}" srcOrd="0" destOrd="0" presId="urn:microsoft.com/office/officeart/2005/8/layout/process1"/>
    <dgm:cxn modelId="{41CCF002-FC3C-4D18-8552-B7CA637403E8}" type="presParOf" srcId="{950C1774-B6CD-47DB-AC2A-7D8CAEA1D697}" destId="{5AFE9788-9EF1-4716-A66A-1C30CCEF68F2}" srcOrd="2" destOrd="0" presId="urn:microsoft.com/office/officeart/2005/8/layout/process1"/>
    <dgm:cxn modelId="{D467A4A8-499F-42FB-B023-3C5298AAC219}" type="presParOf" srcId="{950C1774-B6CD-47DB-AC2A-7D8CAEA1D697}" destId="{4CD3BEBE-ED16-4BAD-AF1B-C1D3BE83EB4D}" srcOrd="3" destOrd="0" presId="urn:microsoft.com/office/officeart/2005/8/layout/process1"/>
    <dgm:cxn modelId="{2D957AB8-7ECE-4B41-BC91-16C8EE38EEE5}" type="presParOf" srcId="{4CD3BEBE-ED16-4BAD-AF1B-C1D3BE83EB4D}" destId="{254951B0-B45C-4710-97AE-1B12F2CC203C}" srcOrd="0" destOrd="0" presId="urn:microsoft.com/office/officeart/2005/8/layout/process1"/>
    <dgm:cxn modelId="{E3AA18E2-8237-4A37-B350-31587EF39F5E}" type="presParOf" srcId="{950C1774-B6CD-47DB-AC2A-7D8CAEA1D697}" destId="{BDFDC084-A2DE-4263-B8E8-A9A0D824F88B}" srcOrd="4" destOrd="0" presId="urn:microsoft.com/office/officeart/2005/8/layout/process1"/>
    <dgm:cxn modelId="{AD64BE5A-F2AC-4728-B0C7-038C3B87F6BA}" type="presParOf" srcId="{950C1774-B6CD-47DB-AC2A-7D8CAEA1D697}" destId="{EC0D570D-C4A0-41C0-9C24-0C67DDE30D5A}" srcOrd="5" destOrd="0" presId="urn:microsoft.com/office/officeart/2005/8/layout/process1"/>
    <dgm:cxn modelId="{F5074122-9986-4206-B80E-6BAFD30DB014}" type="presParOf" srcId="{EC0D570D-C4A0-41C0-9C24-0C67DDE30D5A}" destId="{3CB90E72-3488-41BE-98E7-15B88F463324}" srcOrd="0" destOrd="0" presId="urn:microsoft.com/office/officeart/2005/8/layout/process1"/>
    <dgm:cxn modelId="{833191D8-2A41-4557-9BEB-91ACA98ED477}" type="presParOf" srcId="{950C1774-B6CD-47DB-AC2A-7D8CAEA1D697}" destId="{D0B5B097-C1C2-43A4-B5E1-579F1F37156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928B86-EBAD-4E4F-A808-8B4CE0B1C462}"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pPr rtl="1"/>
          <a:endParaRPr lang="he-IL"/>
        </a:p>
      </dgm:t>
    </dgm:pt>
    <dgm:pt modelId="{0733526F-64B5-4E17-A01F-ACEC98563E8C}" type="pres">
      <dgm:prSet presAssocID="{03928B86-EBAD-4E4F-A808-8B4CE0B1C462}" presName="cycle" presStyleCnt="0">
        <dgm:presLayoutVars>
          <dgm:dir/>
          <dgm:resizeHandles val="exact"/>
        </dgm:presLayoutVars>
      </dgm:prSet>
      <dgm:spPr/>
    </dgm:pt>
  </dgm:ptLst>
  <dgm:cxnLst>
    <dgm:cxn modelId="{A3B5E78F-D2CC-4E69-95B6-7FEC4C9DA2BE}" type="presOf" srcId="{03928B86-EBAD-4E4F-A808-8B4CE0B1C462}" destId="{0733526F-64B5-4E17-A01F-ACEC98563E8C}" srcOrd="0"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54720C-88CA-40E2-B93A-177CC4F3C0B3}"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pPr rtl="1"/>
          <a:endParaRPr lang="he-IL"/>
        </a:p>
      </dgm:t>
    </dgm:pt>
    <dgm:pt modelId="{4593C59A-0EEC-493C-ABA3-D4DC85D3305C}">
      <dgm:prSet phldrT="[טקסט]"/>
      <dgm:spPr/>
      <dgm:t>
        <a:bodyPr/>
        <a:lstStyle/>
        <a:p>
          <a:pPr rtl="1"/>
          <a:endParaRPr lang="he-IL" dirty="0"/>
        </a:p>
      </dgm:t>
    </dgm:pt>
    <dgm:pt modelId="{320D17FB-68B6-4DB6-8A3A-C1D354BB123D}" type="parTrans" cxnId="{FA1B0C26-5705-4C56-BAA8-A37D0856F4C8}">
      <dgm:prSet/>
      <dgm:spPr/>
      <dgm:t>
        <a:bodyPr/>
        <a:lstStyle/>
        <a:p>
          <a:pPr rtl="1"/>
          <a:endParaRPr lang="he-IL"/>
        </a:p>
      </dgm:t>
    </dgm:pt>
    <dgm:pt modelId="{7375CB6A-E3A4-44F2-9EDA-9E0ADA404842}" type="sibTrans" cxnId="{FA1B0C26-5705-4C56-BAA8-A37D0856F4C8}">
      <dgm:prSet/>
      <dgm:spPr/>
      <dgm:t>
        <a:bodyPr/>
        <a:lstStyle/>
        <a:p>
          <a:pPr rtl="1"/>
          <a:endParaRPr lang="he-IL"/>
        </a:p>
      </dgm:t>
    </dgm:pt>
    <dgm:pt modelId="{83DBA036-381D-42BA-B166-505438C35F91}">
      <dgm:prSet phldrT="[טקסט]"/>
      <dgm:spPr/>
      <dgm:t>
        <a:bodyPr/>
        <a:lstStyle/>
        <a:p>
          <a:pPr rtl="1"/>
          <a:endParaRPr lang="he-IL" dirty="0"/>
        </a:p>
      </dgm:t>
    </dgm:pt>
    <dgm:pt modelId="{5BBA2113-416C-46E2-92B0-50D5EE1C6204}" type="parTrans" cxnId="{4843FF0C-FCEA-4ABF-A044-ED9FBCFDF75A}">
      <dgm:prSet/>
      <dgm:spPr/>
      <dgm:t>
        <a:bodyPr/>
        <a:lstStyle/>
        <a:p>
          <a:pPr rtl="1"/>
          <a:endParaRPr lang="he-IL"/>
        </a:p>
      </dgm:t>
    </dgm:pt>
    <dgm:pt modelId="{D0373E9A-0068-406E-9A18-E1140B7666EA}" type="sibTrans" cxnId="{4843FF0C-FCEA-4ABF-A044-ED9FBCFDF75A}">
      <dgm:prSet/>
      <dgm:spPr/>
      <dgm:t>
        <a:bodyPr/>
        <a:lstStyle/>
        <a:p>
          <a:pPr rtl="1"/>
          <a:endParaRPr lang="he-IL"/>
        </a:p>
      </dgm:t>
    </dgm:pt>
    <dgm:pt modelId="{DDAA570D-FDAE-4C81-B94D-008339B7B7EA}">
      <dgm:prSet/>
      <dgm:spPr/>
      <dgm:t>
        <a:bodyPr/>
        <a:lstStyle/>
        <a:p>
          <a:pPr rtl="1"/>
          <a:endParaRPr lang="he-IL" dirty="0"/>
        </a:p>
      </dgm:t>
    </dgm:pt>
    <dgm:pt modelId="{BFE5EA3A-0A58-4F20-9E4B-2B771B032767}" type="parTrans" cxnId="{292D4199-BFB1-4818-91E1-99C151309F2E}">
      <dgm:prSet/>
      <dgm:spPr/>
      <dgm:t>
        <a:bodyPr/>
        <a:lstStyle/>
        <a:p>
          <a:pPr rtl="1"/>
          <a:endParaRPr lang="he-IL"/>
        </a:p>
      </dgm:t>
    </dgm:pt>
    <dgm:pt modelId="{E00682CD-06C7-4CD0-AFB0-95E8B6051B47}" type="sibTrans" cxnId="{292D4199-BFB1-4818-91E1-99C151309F2E}">
      <dgm:prSet/>
      <dgm:spPr/>
      <dgm:t>
        <a:bodyPr/>
        <a:lstStyle/>
        <a:p>
          <a:pPr rtl="1"/>
          <a:endParaRPr lang="he-IL"/>
        </a:p>
      </dgm:t>
    </dgm:pt>
    <dgm:pt modelId="{D8EDEB97-5986-4EAF-B11C-26F6A69C0D8F}">
      <dgm:prSet/>
      <dgm:spPr/>
      <dgm:t>
        <a:bodyPr/>
        <a:lstStyle/>
        <a:p>
          <a:endParaRPr lang="en-US"/>
        </a:p>
      </dgm:t>
    </dgm:pt>
    <dgm:pt modelId="{74182F2E-A558-40FE-9B13-C9EC0414DC2D}" type="parTrans" cxnId="{4DB814AF-A1CB-421C-BC9C-E3D7190A4C56}">
      <dgm:prSet/>
      <dgm:spPr/>
      <dgm:t>
        <a:bodyPr/>
        <a:lstStyle/>
        <a:p>
          <a:pPr rtl="1"/>
          <a:endParaRPr lang="he-IL"/>
        </a:p>
      </dgm:t>
    </dgm:pt>
    <dgm:pt modelId="{E0BB3C30-2FE7-456E-AAEC-358972A17197}" type="sibTrans" cxnId="{4DB814AF-A1CB-421C-BC9C-E3D7190A4C56}">
      <dgm:prSet/>
      <dgm:spPr/>
      <dgm:t>
        <a:bodyPr/>
        <a:lstStyle/>
        <a:p>
          <a:pPr rtl="1"/>
          <a:endParaRPr lang="he-IL"/>
        </a:p>
      </dgm:t>
    </dgm:pt>
    <dgm:pt modelId="{08DC51EE-994B-43DF-8854-CE9295BDAF1A}" type="pres">
      <dgm:prSet presAssocID="{5B54720C-88CA-40E2-B93A-177CC4F3C0B3}" presName="compositeShape" presStyleCnt="0">
        <dgm:presLayoutVars>
          <dgm:chMax val="2"/>
          <dgm:dir/>
          <dgm:resizeHandles val="exact"/>
        </dgm:presLayoutVars>
      </dgm:prSet>
      <dgm:spPr/>
    </dgm:pt>
    <dgm:pt modelId="{0C61C6B2-C1F6-4F36-A9CC-642B40F4C61F}" type="pres">
      <dgm:prSet presAssocID="{5B54720C-88CA-40E2-B93A-177CC4F3C0B3}" presName="divider" presStyleLbl="fgShp" presStyleIdx="0" presStyleCnt="1" custLinFactNeighborY="2447"/>
      <dgm:spPr/>
    </dgm:pt>
    <dgm:pt modelId="{D1A2ADFE-6E5D-400C-98AE-7E3D7B0325E9}" type="pres">
      <dgm:prSet presAssocID="{4593C59A-0EEC-493C-ABA3-D4DC85D3305C}" presName="downArrow" presStyleLbl="node1" presStyleIdx="0" presStyleCnt="2" custScaleX="221672" custScaleY="122314" custLinFactNeighborX="1364" custLinFactNeighborY="5510"/>
      <dgm:spPr/>
    </dgm:pt>
    <dgm:pt modelId="{4BFC7F60-4FFD-406E-A391-1D74E1FD062A}" type="pres">
      <dgm:prSet presAssocID="{4593C59A-0EEC-493C-ABA3-D4DC85D3305C}" presName="downArrowText" presStyleLbl="revTx" presStyleIdx="0" presStyleCnt="2">
        <dgm:presLayoutVars>
          <dgm:bulletEnabled val="1"/>
        </dgm:presLayoutVars>
      </dgm:prSet>
      <dgm:spPr/>
    </dgm:pt>
    <dgm:pt modelId="{24BE3336-9C9C-4211-8127-EDB8A7F90DE1}" type="pres">
      <dgm:prSet presAssocID="{83DBA036-381D-42BA-B166-505438C35F91}" presName="upArrow" presStyleLbl="node1" presStyleIdx="1" presStyleCnt="2" custScaleX="224157" custScaleY="120837" custLinFactNeighborX="-1908" custLinFactNeighborY="-2655"/>
      <dgm:spPr/>
    </dgm:pt>
    <dgm:pt modelId="{0D231C48-BAA2-486E-91CA-6CA0608EE8D4}" type="pres">
      <dgm:prSet presAssocID="{83DBA036-381D-42BA-B166-505438C35F91}" presName="upArrowText" presStyleLbl="revTx" presStyleIdx="1" presStyleCnt="2">
        <dgm:presLayoutVars>
          <dgm:bulletEnabled val="1"/>
        </dgm:presLayoutVars>
      </dgm:prSet>
      <dgm:spPr/>
    </dgm:pt>
  </dgm:ptLst>
  <dgm:cxnLst>
    <dgm:cxn modelId="{EEB9270C-E602-458B-8977-F1151E3E436F}" type="presOf" srcId="{83DBA036-381D-42BA-B166-505438C35F91}" destId="{0D231C48-BAA2-486E-91CA-6CA0608EE8D4}" srcOrd="0" destOrd="0" presId="urn:microsoft.com/office/officeart/2005/8/layout/arrow3"/>
    <dgm:cxn modelId="{4843FF0C-FCEA-4ABF-A044-ED9FBCFDF75A}" srcId="{5B54720C-88CA-40E2-B93A-177CC4F3C0B3}" destId="{83DBA036-381D-42BA-B166-505438C35F91}" srcOrd="1" destOrd="0" parTransId="{5BBA2113-416C-46E2-92B0-50D5EE1C6204}" sibTransId="{D0373E9A-0068-406E-9A18-E1140B7666EA}"/>
    <dgm:cxn modelId="{FA1B0C26-5705-4C56-BAA8-A37D0856F4C8}" srcId="{5B54720C-88CA-40E2-B93A-177CC4F3C0B3}" destId="{4593C59A-0EEC-493C-ABA3-D4DC85D3305C}" srcOrd="0" destOrd="0" parTransId="{320D17FB-68B6-4DB6-8A3A-C1D354BB123D}" sibTransId="{7375CB6A-E3A4-44F2-9EDA-9E0ADA404842}"/>
    <dgm:cxn modelId="{292D4199-BFB1-4818-91E1-99C151309F2E}" srcId="{5B54720C-88CA-40E2-B93A-177CC4F3C0B3}" destId="{DDAA570D-FDAE-4C81-B94D-008339B7B7EA}" srcOrd="2" destOrd="0" parTransId="{BFE5EA3A-0A58-4F20-9E4B-2B771B032767}" sibTransId="{E00682CD-06C7-4CD0-AFB0-95E8B6051B47}"/>
    <dgm:cxn modelId="{4DB814AF-A1CB-421C-BC9C-E3D7190A4C56}" srcId="{5B54720C-88CA-40E2-B93A-177CC4F3C0B3}" destId="{D8EDEB97-5986-4EAF-B11C-26F6A69C0D8F}" srcOrd="3" destOrd="0" parTransId="{74182F2E-A558-40FE-9B13-C9EC0414DC2D}" sibTransId="{E0BB3C30-2FE7-456E-AAEC-358972A17197}"/>
    <dgm:cxn modelId="{FC5A49BB-71B5-419A-9FE3-CDFB39234FC1}" type="presOf" srcId="{5B54720C-88CA-40E2-B93A-177CC4F3C0B3}" destId="{08DC51EE-994B-43DF-8854-CE9295BDAF1A}" srcOrd="0" destOrd="0" presId="urn:microsoft.com/office/officeart/2005/8/layout/arrow3"/>
    <dgm:cxn modelId="{35BE90DE-9D7E-42F7-89B4-AA6FD0F4D835}" type="presOf" srcId="{4593C59A-0EEC-493C-ABA3-D4DC85D3305C}" destId="{4BFC7F60-4FFD-406E-A391-1D74E1FD062A}" srcOrd="0" destOrd="0" presId="urn:microsoft.com/office/officeart/2005/8/layout/arrow3"/>
    <dgm:cxn modelId="{40336E4B-1A14-454B-AC0A-49D2A2794D9B}" type="presParOf" srcId="{08DC51EE-994B-43DF-8854-CE9295BDAF1A}" destId="{0C61C6B2-C1F6-4F36-A9CC-642B40F4C61F}" srcOrd="0" destOrd="0" presId="urn:microsoft.com/office/officeart/2005/8/layout/arrow3"/>
    <dgm:cxn modelId="{2E818E56-3167-40E2-B535-C04402ACDB15}" type="presParOf" srcId="{08DC51EE-994B-43DF-8854-CE9295BDAF1A}" destId="{D1A2ADFE-6E5D-400C-98AE-7E3D7B0325E9}" srcOrd="1" destOrd="0" presId="urn:microsoft.com/office/officeart/2005/8/layout/arrow3"/>
    <dgm:cxn modelId="{DDE338EA-11CE-426E-9809-FB07F58DE0E1}" type="presParOf" srcId="{08DC51EE-994B-43DF-8854-CE9295BDAF1A}" destId="{4BFC7F60-4FFD-406E-A391-1D74E1FD062A}" srcOrd="2" destOrd="0" presId="urn:microsoft.com/office/officeart/2005/8/layout/arrow3"/>
    <dgm:cxn modelId="{F3C20C72-55B6-4F44-9F27-065BF748A80B}" type="presParOf" srcId="{08DC51EE-994B-43DF-8854-CE9295BDAF1A}" destId="{24BE3336-9C9C-4211-8127-EDB8A7F90DE1}" srcOrd="3" destOrd="0" presId="urn:microsoft.com/office/officeart/2005/8/layout/arrow3"/>
    <dgm:cxn modelId="{B7A954AD-E20F-4043-AF1F-4721D4025AE4}" type="presParOf" srcId="{08DC51EE-994B-43DF-8854-CE9295BDAF1A}" destId="{0D231C48-BAA2-486E-91CA-6CA0608EE8D4}"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2CB98-D840-4352-AB2F-2C654479F6C2}">
      <dsp:nvSpPr>
        <dsp:cNvPr id="0" name=""/>
        <dsp:cNvSpPr/>
      </dsp:nvSpPr>
      <dsp:spPr>
        <a:xfrm>
          <a:off x="1681133" y="1538"/>
          <a:ext cx="2222375" cy="888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19685" rIns="0" bIns="19685" numCol="1" spcCol="1270" anchor="ctr" anchorCtr="0">
          <a:noAutofit/>
        </a:bodyPr>
        <a:lstStyle/>
        <a:p>
          <a:pPr marL="0" lvl="0" indent="0" algn="ctr" defTabSz="1377950" rtl="1">
            <a:lnSpc>
              <a:spcPct val="90000"/>
            </a:lnSpc>
            <a:spcBef>
              <a:spcPct val="0"/>
            </a:spcBef>
            <a:spcAft>
              <a:spcPct val="35000"/>
            </a:spcAft>
            <a:buNone/>
          </a:pPr>
          <a:r>
            <a:rPr lang="he-IL" sz="3100" b="1" kern="1200" dirty="0"/>
            <a:t>סוגיה</a:t>
          </a:r>
        </a:p>
      </dsp:txBody>
      <dsp:txXfrm>
        <a:off x="2125608" y="1538"/>
        <a:ext cx="1333425" cy="888950"/>
      </dsp:txXfrm>
    </dsp:sp>
    <dsp:sp modelId="{8B7B6229-BA55-4097-B6A8-B56B50952D95}">
      <dsp:nvSpPr>
        <dsp:cNvPr id="0" name=""/>
        <dsp:cNvSpPr/>
      </dsp:nvSpPr>
      <dsp:spPr>
        <a:xfrm>
          <a:off x="3614600" y="77098"/>
          <a:ext cx="2464219" cy="737828"/>
        </a:xfrm>
        <a:prstGeom prst="chevron">
          <a:avLst/>
        </a:prstGeom>
        <a:solidFill>
          <a:srgbClr val="66CAB8">
            <a:alpha val="90000"/>
          </a:srgb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Defines the money as half </a:t>
          </a:r>
          <a:r>
            <a:rPr lang="en-US" sz="1000" b="1" i="1" kern="1200" dirty="0" err="1"/>
            <a:t>halva’a</a:t>
          </a:r>
          <a:r>
            <a:rPr lang="en-US" sz="1000" b="1" i="1" kern="1200" dirty="0"/>
            <a:t> </a:t>
          </a:r>
          <a:r>
            <a:rPr lang="en-US" sz="1000" b="1" kern="1200" dirty="0"/>
            <a:t>and half </a:t>
          </a:r>
          <a:r>
            <a:rPr lang="en-US" sz="1000" b="1" i="1" kern="1200" dirty="0" err="1"/>
            <a:t>pikadon</a:t>
          </a:r>
          <a:endParaRPr lang="he-IL" sz="1000" b="1" i="1" kern="1200" dirty="0"/>
        </a:p>
      </dsp:txBody>
      <dsp:txXfrm>
        <a:off x="3983514" y="77098"/>
        <a:ext cx="1726391" cy="737828"/>
      </dsp:txXfrm>
    </dsp:sp>
    <dsp:sp modelId="{98381BE1-72F7-4150-A98B-268A6C99BF69}">
      <dsp:nvSpPr>
        <dsp:cNvPr id="0" name=""/>
        <dsp:cNvSpPr/>
      </dsp:nvSpPr>
      <dsp:spPr>
        <a:xfrm>
          <a:off x="5820579" y="77098"/>
          <a:ext cx="2556687" cy="7378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On the half that is a </a:t>
          </a:r>
          <a:r>
            <a:rPr lang="en-US" sz="1000" b="1" i="1" kern="1200" dirty="0" err="1"/>
            <a:t>pikadon</a:t>
          </a:r>
          <a:r>
            <a:rPr lang="en-US" sz="1000" b="1" i="0" kern="1200" dirty="0"/>
            <a:t> you can collect “interest”</a:t>
          </a:r>
          <a:endParaRPr lang="he-IL" sz="1000" b="1" kern="1200" dirty="0"/>
        </a:p>
      </dsp:txBody>
      <dsp:txXfrm>
        <a:off x="6189493" y="77098"/>
        <a:ext cx="1818859" cy="737828"/>
      </dsp:txXfrm>
    </dsp:sp>
    <dsp:sp modelId="{05A37C49-F64B-4D71-916D-DF776333C91D}">
      <dsp:nvSpPr>
        <dsp:cNvPr id="0" name=""/>
        <dsp:cNvSpPr/>
      </dsp:nvSpPr>
      <dsp:spPr>
        <a:xfrm>
          <a:off x="1681133" y="1014941"/>
          <a:ext cx="2222375" cy="888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19685" rIns="0" bIns="19685" numCol="1" spcCol="1270" anchor="ctr" anchorCtr="0">
          <a:noAutofit/>
        </a:bodyPr>
        <a:lstStyle/>
        <a:p>
          <a:pPr marL="0" lvl="0" indent="0" algn="ctr" defTabSz="1377950" rtl="1">
            <a:lnSpc>
              <a:spcPct val="90000"/>
            </a:lnSpc>
            <a:spcBef>
              <a:spcPct val="0"/>
            </a:spcBef>
            <a:spcAft>
              <a:spcPct val="35000"/>
            </a:spcAft>
            <a:buNone/>
          </a:pPr>
          <a:r>
            <a:rPr lang="he-IL" sz="3100" b="1" kern="1200" dirty="0"/>
            <a:t>תרומת הדשן</a:t>
          </a:r>
        </a:p>
      </dsp:txBody>
      <dsp:txXfrm>
        <a:off x="2125608" y="1014941"/>
        <a:ext cx="1333425" cy="888950"/>
      </dsp:txXfrm>
    </dsp:sp>
    <dsp:sp modelId="{8E147BCF-51C6-4718-8850-53195B0E751D}">
      <dsp:nvSpPr>
        <dsp:cNvPr id="0" name=""/>
        <dsp:cNvSpPr/>
      </dsp:nvSpPr>
      <dsp:spPr>
        <a:xfrm>
          <a:off x="3614600" y="1090502"/>
          <a:ext cx="2464219" cy="737828"/>
        </a:xfrm>
        <a:prstGeom prst="chevron">
          <a:avLst/>
        </a:prstGeom>
        <a:solidFill>
          <a:srgbClr val="66CAB8">
            <a:alpha val="90000"/>
          </a:srgb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Defines the entire loan as a </a:t>
          </a:r>
          <a:r>
            <a:rPr lang="en-US" sz="1000" b="1" i="1" kern="1200" dirty="0" err="1"/>
            <a:t>pikadon</a:t>
          </a:r>
          <a:r>
            <a:rPr lang="en-US" sz="1000" b="1" i="0" kern="1200" dirty="0"/>
            <a:t>, but the lender takes on responsibility for damages</a:t>
          </a:r>
          <a:r>
            <a:rPr lang="en-US" sz="1000" b="1" kern="1200" dirty="0"/>
            <a:t> </a:t>
          </a:r>
          <a:endParaRPr lang="he-IL" sz="1000" b="1" kern="1200" dirty="0"/>
        </a:p>
      </dsp:txBody>
      <dsp:txXfrm>
        <a:off x="3983514" y="1090502"/>
        <a:ext cx="1726391" cy="737828"/>
      </dsp:txXfrm>
    </dsp:sp>
    <dsp:sp modelId="{E9F19E24-6374-4B32-9726-FA45FCF0F523}">
      <dsp:nvSpPr>
        <dsp:cNvPr id="0" name=""/>
        <dsp:cNvSpPr/>
      </dsp:nvSpPr>
      <dsp:spPr>
        <a:xfrm>
          <a:off x="5820579" y="1090502"/>
          <a:ext cx="2556687" cy="7378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It is a </a:t>
          </a:r>
          <a:r>
            <a:rPr lang="en-US" sz="1000" b="1" i="1" kern="1200" dirty="0" err="1"/>
            <a:t>pikadon</a:t>
          </a:r>
          <a:r>
            <a:rPr lang="en-US" sz="1000" b="1" i="0" kern="1200" dirty="0"/>
            <a:t> that is almost certain to return to the lender</a:t>
          </a:r>
          <a:endParaRPr lang="he-IL" sz="1000" b="1" kern="1200" dirty="0"/>
        </a:p>
      </dsp:txBody>
      <dsp:txXfrm>
        <a:off x="6189493" y="1090502"/>
        <a:ext cx="1818859" cy="737828"/>
      </dsp:txXfrm>
    </dsp:sp>
    <dsp:sp modelId="{E414052D-7D90-40AA-ADED-06D063DA3B6B}">
      <dsp:nvSpPr>
        <dsp:cNvPr id="0" name=""/>
        <dsp:cNvSpPr/>
      </dsp:nvSpPr>
      <dsp:spPr>
        <a:xfrm>
          <a:off x="1681133" y="2028345"/>
          <a:ext cx="2222375" cy="888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19685" rIns="0" bIns="19685" numCol="1" spcCol="1270" anchor="ctr" anchorCtr="0">
          <a:noAutofit/>
        </a:bodyPr>
        <a:lstStyle/>
        <a:p>
          <a:pPr marL="0" lvl="0" indent="0" algn="ctr" defTabSz="1377950" rtl="1">
            <a:lnSpc>
              <a:spcPct val="90000"/>
            </a:lnSpc>
            <a:spcBef>
              <a:spcPct val="0"/>
            </a:spcBef>
            <a:spcAft>
              <a:spcPct val="35000"/>
            </a:spcAft>
            <a:buNone/>
          </a:pPr>
          <a:r>
            <a:rPr lang="he-IL" sz="3100" b="1" kern="1200" dirty="0"/>
            <a:t>תקנת </a:t>
          </a:r>
          <a:r>
            <a:rPr lang="he-IL" sz="3100" b="1" kern="1200" dirty="0" err="1"/>
            <a:t>מהר"ם</a:t>
          </a:r>
          <a:endParaRPr lang="he-IL" sz="3100" b="1" kern="1200" dirty="0"/>
        </a:p>
      </dsp:txBody>
      <dsp:txXfrm>
        <a:off x="2125608" y="2028345"/>
        <a:ext cx="1333425" cy="888950"/>
      </dsp:txXfrm>
    </dsp:sp>
    <dsp:sp modelId="{46355653-8E6A-4FF7-B2E9-E2B179822DDA}">
      <dsp:nvSpPr>
        <dsp:cNvPr id="0" name=""/>
        <dsp:cNvSpPr/>
      </dsp:nvSpPr>
      <dsp:spPr>
        <a:xfrm>
          <a:off x="3614600" y="2103905"/>
          <a:ext cx="2464219" cy="737828"/>
        </a:xfrm>
        <a:prstGeom prst="chevron">
          <a:avLst/>
        </a:prstGeom>
        <a:solidFill>
          <a:srgbClr val="66CAB8">
            <a:alpha val="90000"/>
          </a:srgb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Defines the first period of the loan as a </a:t>
          </a:r>
          <a:r>
            <a:rPr lang="en-US" sz="1000" b="1" i="1" kern="1200" dirty="0" err="1"/>
            <a:t>pikadon</a:t>
          </a:r>
          <a:r>
            <a:rPr lang="en-US" sz="1000" b="1" i="1" kern="1200" dirty="0"/>
            <a:t>, </a:t>
          </a:r>
          <a:r>
            <a:rPr lang="en-US" sz="1000" b="1" i="0" kern="1200" dirty="0"/>
            <a:t>for which the lender collects profit, and requires testimony to the losses</a:t>
          </a:r>
          <a:endParaRPr lang="he-IL" sz="1000" b="1" kern="1200" dirty="0"/>
        </a:p>
      </dsp:txBody>
      <dsp:txXfrm>
        <a:off x="3983514" y="2103905"/>
        <a:ext cx="1726391" cy="737828"/>
      </dsp:txXfrm>
    </dsp:sp>
    <dsp:sp modelId="{BB70DB49-D139-40FB-BAD5-698C97435281}">
      <dsp:nvSpPr>
        <dsp:cNvPr id="0" name=""/>
        <dsp:cNvSpPr/>
      </dsp:nvSpPr>
      <dsp:spPr>
        <a:xfrm>
          <a:off x="5820579" y="2103905"/>
          <a:ext cx="2556687" cy="7378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It’s a loan that nearly guarantees that the lender receive the principal and will share profits</a:t>
          </a:r>
          <a:endParaRPr lang="he-IL" sz="1000" b="1" kern="1200" dirty="0"/>
        </a:p>
      </dsp:txBody>
      <dsp:txXfrm>
        <a:off x="6189493" y="2103905"/>
        <a:ext cx="1818859" cy="737828"/>
      </dsp:txXfrm>
    </dsp:sp>
    <dsp:sp modelId="{6C14EFA8-6A1E-4E5D-BD15-6EEF15453B80}">
      <dsp:nvSpPr>
        <dsp:cNvPr id="0" name=""/>
        <dsp:cNvSpPr/>
      </dsp:nvSpPr>
      <dsp:spPr>
        <a:xfrm>
          <a:off x="1681133" y="3041748"/>
          <a:ext cx="2222375" cy="88895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19685" rIns="0" bIns="19685" numCol="1" spcCol="1270" anchor="ctr" anchorCtr="0">
          <a:noAutofit/>
        </a:bodyPr>
        <a:lstStyle/>
        <a:p>
          <a:pPr marL="0" lvl="0" indent="0" algn="ctr" defTabSz="1377950" rtl="1">
            <a:lnSpc>
              <a:spcPct val="90000"/>
            </a:lnSpc>
            <a:spcBef>
              <a:spcPct val="0"/>
            </a:spcBef>
            <a:spcAft>
              <a:spcPct val="35000"/>
            </a:spcAft>
            <a:buNone/>
          </a:pPr>
          <a:r>
            <a:rPr lang="he-IL" sz="3100" b="1" kern="1200" dirty="0"/>
            <a:t>היום </a:t>
          </a:r>
        </a:p>
      </dsp:txBody>
      <dsp:txXfrm>
        <a:off x="2125608" y="3041748"/>
        <a:ext cx="1333425" cy="888950"/>
      </dsp:txXfrm>
    </dsp:sp>
    <dsp:sp modelId="{F13813A9-6E1C-4BAF-B05C-B56EDDD5D7CF}">
      <dsp:nvSpPr>
        <dsp:cNvPr id="0" name=""/>
        <dsp:cNvSpPr/>
      </dsp:nvSpPr>
      <dsp:spPr>
        <a:xfrm>
          <a:off x="3614600" y="3117309"/>
          <a:ext cx="2464219" cy="737828"/>
        </a:xfrm>
        <a:prstGeom prst="chevron">
          <a:avLst/>
        </a:prstGeom>
        <a:solidFill>
          <a:srgbClr val="66CAB8">
            <a:alpha val="90000"/>
          </a:srgb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Defines the money as half </a:t>
          </a:r>
          <a:r>
            <a:rPr lang="en-US" sz="1000" b="1" i="1" kern="1200" dirty="0" err="1"/>
            <a:t>halva’a</a:t>
          </a:r>
          <a:r>
            <a:rPr lang="en-US" sz="1000" b="1" i="1" kern="1200" dirty="0"/>
            <a:t> </a:t>
          </a:r>
          <a:r>
            <a:rPr lang="en-US" sz="1000" b="1" i="0" kern="1200" dirty="0"/>
            <a:t>and half </a:t>
          </a:r>
          <a:r>
            <a:rPr lang="en-US" sz="1000" b="1" i="1" kern="1200" dirty="0" err="1"/>
            <a:t>pikadon</a:t>
          </a:r>
          <a:r>
            <a:rPr lang="en-US" sz="1000" b="1" i="0" kern="1200" dirty="0"/>
            <a:t>, and there is a predetermined “compromise sum”</a:t>
          </a:r>
          <a:endParaRPr lang="he-IL" sz="1000" b="1" kern="1200" dirty="0"/>
        </a:p>
      </dsp:txBody>
      <dsp:txXfrm>
        <a:off x="3983514" y="3117309"/>
        <a:ext cx="1726391" cy="737828"/>
      </dsp:txXfrm>
    </dsp:sp>
    <dsp:sp modelId="{7F3C1EDB-9C9F-4CD8-92B5-09871856D500}">
      <dsp:nvSpPr>
        <dsp:cNvPr id="0" name=""/>
        <dsp:cNvSpPr/>
      </dsp:nvSpPr>
      <dsp:spPr>
        <a:xfrm>
          <a:off x="5820579" y="3117309"/>
          <a:ext cx="2556687" cy="73782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rtl="1">
            <a:lnSpc>
              <a:spcPct val="90000"/>
            </a:lnSpc>
            <a:spcBef>
              <a:spcPct val="0"/>
            </a:spcBef>
            <a:spcAft>
              <a:spcPct val="35000"/>
            </a:spcAft>
            <a:buNone/>
          </a:pPr>
          <a:r>
            <a:rPr lang="en-US" sz="1000" b="1" kern="1200" dirty="0"/>
            <a:t>A loan that essentially guarantees a set profit in addition to the principal</a:t>
          </a:r>
          <a:endParaRPr lang="he-IL" sz="1000" b="1" kern="1200" dirty="0"/>
        </a:p>
      </dsp:txBody>
      <dsp:txXfrm>
        <a:off x="6189493" y="3117309"/>
        <a:ext cx="1818859" cy="7378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401B4B-BC43-4AB5-8E5B-11AC51B1A382}">
      <dsp:nvSpPr>
        <dsp:cNvPr id="0" name=""/>
        <dsp:cNvSpPr/>
      </dsp:nvSpPr>
      <dsp:spPr>
        <a:xfrm>
          <a:off x="4420" y="675033"/>
          <a:ext cx="1932607" cy="2029237"/>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en-US" sz="1800" b="1" kern="1200" dirty="0" err="1"/>
            <a:t>Gr”a</a:t>
          </a:r>
          <a:r>
            <a:rPr lang="en-US" sz="1800" b="1" kern="1200" dirty="0"/>
            <a:t>: </a:t>
          </a:r>
          <a:r>
            <a:rPr lang="en-US" sz="1800" b="1" i="1" kern="1200" dirty="0" err="1"/>
            <a:t>Heter</a:t>
          </a:r>
          <a:r>
            <a:rPr lang="en-US" sz="1800" b="1" i="1" kern="1200" dirty="0"/>
            <a:t> </a:t>
          </a:r>
          <a:r>
            <a:rPr lang="en-US" sz="1800" b="1" i="1" kern="1200" dirty="0" err="1"/>
            <a:t>Iska</a:t>
          </a:r>
          <a:r>
            <a:rPr lang="en-US" sz="1800" b="1" i="0" kern="1200" dirty="0"/>
            <a:t> is forbitten</a:t>
          </a:r>
          <a:endParaRPr lang="he-IL" sz="1800" b="1" kern="1200" dirty="0"/>
        </a:p>
      </dsp:txBody>
      <dsp:txXfrm>
        <a:off x="61024" y="731637"/>
        <a:ext cx="1819399" cy="1916029"/>
      </dsp:txXfrm>
    </dsp:sp>
    <dsp:sp modelId="{D219AC9F-4337-4741-B5A2-A78611EED373}">
      <dsp:nvSpPr>
        <dsp:cNvPr id="0" name=""/>
        <dsp:cNvSpPr/>
      </dsp:nvSpPr>
      <dsp:spPr>
        <a:xfrm>
          <a:off x="2130288" y="1450009"/>
          <a:ext cx="409712" cy="4792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rtl="1">
            <a:lnSpc>
              <a:spcPct val="90000"/>
            </a:lnSpc>
            <a:spcBef>
              <a:spcPct val="0"/>
            </a:spcBef>
            <a:spcAft>
              <a:spcPct val="35000"/>
            </a:spcAft>
            <a:buNone/>
          </a:pPr>
          <a:endParaRPr lang="he-IL" sz="1400" kern="1200"/>
        </a:p>
      </dsp:txBody>
      <dsp:txXfrm>
        <a:off x="2130288" y="1545866"/>
        <a:ext cx="286798" cy="287572"/>
      </dsp:txXfrm>
    </dsp:sp>
    <dsp:sp modelId="{5AFE9788-9EF1-4716-A66A-1C30CCEF68F2}">
      <dsp:nvSpPr>
        <dsp:cNvPr id="0" name=""/>
        <dsp:cNvSpPr/>
      </dsp:nvSpPr>
      <dsp:spPr>
        <a:xfrm>
          <a:off x="2710070" y="675033"/>
          <a:ext cx="1932607" cy="2029237"/>
        </a:xfrm>
        <a:prstGeom prst="roundRect">
          <a:avLst>
            <a:gd name="adj" fmla="val 10000"/>
          </a:avLst>
        </a:prstGeom>
        <a:solidFill>
          <a:srgbClr val="0070C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a:t>It’s okay </a:t>
          </a:r>
          <a:r>
            <a:rPr lang="en-US" sz="1800" b="1" i="1" kern="1200" dirty="0" err="1"/>
            <a:t>bedieved</a:t>
          </a:r>
          <a:r>
            <a:rPr lang="en-US" sz="1800" b="1" i="0" kern="1200" dirty="0"/>
            <a:t>, because “people have stopped lending to one another</a:t>
          </a:r>
          <a:r>
            <a:rPr lang="en-US" sz="1800" b="1" kern="1200" dirty="0"/>
            <a:t>…”</a:t>
          </a:r>
          <a:endParaRPr lang="he-IL" sz="1800" b="1" kern="1200" dirty="0"/>
        </a:p>
      </dsp:txBody>
      <dsp:txXfrm>
        <a:off x="2766674" y="731637"/>
        <a:ext cx="1819399" cy="1916029"/>
      </dsp:txXfrm>
    </dsp:sp>
    <dsp:sp modelId="{4CD3BEBE-ED16-4BAD-AF1B-C1D3BE83EB4D}">
      <dsp:nvSpPr>
        <dsp:cNvPr id="0" name=""/>
        <dsp:cNvSpPr/>
      </dsp:nvSpPr>
      <dsp:spPr>
        <a:xfrm>
          <a:off x="4835939" y="1450009"/>
          <a:ext cx="409712" cy="4792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rtl="1">
            <a:lnSpc>
              <a:spcPct val="90000"/>
            </a:lnSpc>
            <a:spcBef>
              <a:spcPct val="0"/>
            </a:spcBef>
            <a:spcAft>
              <a:spcPct val="35000"/>
            </a:spcAft>
            <a:buNone/>
          </a:pPr>
          <a:endParaRPr lang="he-IL" sz="1400" kern="1200"/>
        </a:p>
      </dsp:txBody>
      <dsp:txXfrm>
        <a:off x="4835939" y="1545866"/>
        <a:ext cx="286798" cy="287572"/>
      </dsp:txXfrm>
    </dsp:sp>
    <dsp:sp modelId="{BDFDC084-A2DE-4263-B8E8-A9A0D824F88B}">
      <dsp:nvSpPr>
        <dsp:cNvPr id="0" name=""/>
        <dsp:cNvSpPr/>
      </dsp:nvSpPr>
      <dsp:spPr>
        <a:xfrm>
          <a:off x="5415721" y="675033"/>
          <a:ext cx="1932607" cy="2029237"/>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en-US" sz="1800" b="1" kern="1200" dirty="0"/>
            <a:t>It’s okay even </a:t>
          </a:r>
          <a:r>
            <a:rPr lang="en-US" sz="1800" b="1" i="1" kern="1200" dirty="0" err="1"/>
            <a:t>lechatchila</a:t>
          </a:r>
          <a:r>
            <a:rPr lang="en-US" sz="1800" b="1" i="1" kern="1200" dirty="0"/>
            <a:t> </a:t>
          </a:r>
          <a:r>
            <a:rPr lang="en-US" sz="1800" b="1" i="0" kern="1200" dirty="0"/>
            <a:t>in order to enable a functioning capitalist economy</a:t>
          </a:r>
          <a:endParaRPr lang="he-IL" sz="1800" b="1" kern="1200" dirty="0"/>
        </a:p>
      </dsp:txBody>
      <dsp:txXfrm>
        <a:off x="5472325" y="731637"/>
        <a:ext cx="1819399" cy="1916029"/>
      </dsp:txXfrm>
    </dsp:sp>
    <dsp:sp modelId="{EC0D570D-C4A0-41C0-9C24-0C67DDE30D5A}">
      <dsp:nvSpPr>
        <dsp:cNvPr id="0" name=""/>
        <dsp:cNvSpPr/>
      </dsp:nvSpPr>
      <dsp:spPr>
        <a:xfrm>
          <a:off x="7541589" y="1450009"/>
          <a:ext cx="409712" cy="4792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rtl="1">
            <a:lnSpc>
              <a:spcPct val="90000"/>
            </a:lnSpc>
            <a:spcBef>
              <a:spcPct val="0"/>
            </a:spcBef>
            <a:spcAft>
              <a:spcPct val="35000"/>
            </a:spcAft>
            <a:buNone/>
          </a:pPr>
          <a:endParaRPr lang="he-IL" sz="1400" kern="1200"/>
        </a:p>
      </dsp:txBody>
      <dsp:txXfrm>
        <a:off x="7541589" y="1545866"/>
        <a:ext cx="286798" cy="287572"/>
      </dsp:txXfrm>
    </dsp:sp>
    <dsp:sp modelId="{D0B5B097-C1C2-43A4-B5E1-579F1F371565}">
      <dsp:nvSpPr>
        <dsp:cNvPr id="0" name=""/>
        <dsp:cNvSpPr/>
      </dsp:nvSpPr>
      <dsp:spPr>
        <a:xfrm>
          <a:off x="8121372" y="675033"/>
          <a:ext cx="1932607" cy="2029237"/>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en-US" sz="1800" b="1" kern="1200" dirty="0" err="1">
              <a:solidFill>
                <a:schemeClr val="tx1"/>
              </a:solidFill>
            </a:rPr>
            <a:t>Chatam</a:t>
          </a:r>
          <a:r>
            <a:rPr lang="en-US" sz="1800" b="1" kern="1200" dirty="0">
              <a:solidFill>
                <a:schemeClr val="tx1"/>
              </a:solidFill>
            </a:rPr>
            <a:t> </a:t>
          </a:r>
          <a:r>
            <a:rPr lang="en-US" sz="1800" b="1" kern="1200" dirty="0" err="1">
              <a:solidFill>
                <a:schemeClr val="tx1"/>
              </a:solidFill>
            </a:rPr>
            <a:t>Sofer</a:t>
          </a:r>
          <a:r>
            <a:rPr lang="en-US" sz="1800" b="1" kern="1200" dirty="0">
              <a:solidFill>
                <a:schemeClr val="tx1"/>
              </a:solidFill>
            </a:rPr>
            <a:t>: permitted, even for </a:t>
          </a:r>
          <a:r>
            <a:rPr lang="en-US" sz="1800" b="1" i="1" kern="1200" dirty="0" err="1">
              <a:solidFill>
                <a:schemeClr val="tx1"/>
              </a:solidFill>
            </a:rPr>
            <a:t>ba’alei</a:t>
          </a:r>
          <a:r>
            <a:rPr lang="en-US" sz="1800" b="1" i="1" kern="1200" dirty="0">
              <a:solidFill>
                <a:schemeClr val="tx1"/>
              </a:solidFill>
            </a:rPr>
            <a:t> </a:t>
          </a:r>
          <a:r>
            <a:rPr lang="en-US" sz="1800" b="1" i="1" kern="1200" dirty="0" err="1">
              <a:solidFill>
                <a:schemeClr val="tx1"/>
              </a:solidFill>
            </a:rPr>
            <a:t>nefesh</a:t>
          </a:r>
          <a:r>
            <a:rPr lang="en-US" sz="1800" b="1" i="0" kern="1200" dirty="0">
              <a:solidFill>
                <a:schemeClr val="tx1"/>
              </a:solidFill>
            </a:rPr>
            <a:t> </a:t>
          </a:r>
          <a:endParaRPr lang="he-IL" sz="1800" b="1" kern="1200" dirty="0">
            <a:solidFill>
              <a:schemeClr val="tx1"/>
            </a:solidFill>
          </a:endParaRPr>
        </a:p>
      </dsp:txBody>
      <dsp:txXfrm>
        <a:off x="8177976" y="731637"/>
        <a:ext cx="1819399" cy="19160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61C6B2-C1F6-4F36-A9CC-642B40F4C61F}">
      <dsp:nvSpPr>
        <dsp:cNvPr id="0" name=""/>
        <dsp:cNvSpPr/>
      </dsp:nvSpPr>
      <dsp:spPr>
        <a:xfrm rot="21300000">
          <a:off x="24942" y="2286578"/>
          <a:ext cx="8078114" cy="925066"/>
        </a:xfrm>
        <a:prstGeom prst="mathMinus">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2ADFE-6E5D-400C-98AE-7E3D7B0325E9}">
      <dsp:nvSpPr>
        <dsp:cNvPr id="0" name=""/>
        <dsp:cNvSpPr/>
      </dsp:nvSpPr>
      <dsp:spPr>
        <a:xfrm>
          <a:off x="-474805" y="148536"/>
          <a:ext cx="5405250" cy="2651115"/>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FC7F60-4FFD-406E-A391-1D74E1FD062A}">
      <dsp:nvSpPr>
        <dsp:cNvPr id="0" name=""/>
        <dsp:cNvSpPr/>
      </dsp:nvSpPr>
      <dsp:spPr>
        <a:xfrm>
          <a:off x="4307840" y="0"/>
          <a:ext cx="2600960" cy="227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ctr" anchorCtr="0">
          <a:noAutofit/>
        </a:bodyPr>
        <a:lstStyle/>
        <a:p>
          <a:pPr marL="0" lvl="0" indent="0" algn="ctr" defTabSz="2889250" rtl="1">
            <a:lnSpc>
              <a:spcPct val="90000"/>
            </a:lnSpc>
            <a:spcBef>
              <a:spcPct val="0"/>
            </a:spcBef>
            <a:spcAft>
              <a:spcPct val="35000"/>
            </a:spcAft>
            <a:buNone/>
          </a:pPr>
          <a:endParaRPr lang="he-IL" sz="6500" kern="1200" dirty="0"/>
        </a:p>
      </dsp:txBody>
      <dsp:txXfrm>
        <a:off x="4307840" y="0"/>
        <a:ext cx="2600960" cy="2275840"/>
      </dsp:txXfrm>
    </dsp:sp>
    <dsp:sp modelId="{24BE3336-9C9C-4211-8127-EDB8A7F90DE1}">
      <dsp:nvSpPr>
        <dsp:cNvPr id="0" name=""/>
        <dsp:cNvSpPr/>
      </dsp:nvSpPr>
      <dsp:spPr>
        <a:xfrm>
          <a:off x="3153993" y="2696903"/>
          <a:ext cx="5465844" cy="2619101"/>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231C48-BAA2-486E-91CA-6CA0608EE8D4}">
      <dsp:nvSpPr>
        <dsp:cNvPr id="0" name=""/>
        <dsp:cNvSpPr/>
      </dsp:nvSpPr>
      <dsp:spPr>
        <a:xfrm>
          <a:off x="1219200" y="3142826"/>
          <a:ext cx="2600960" cy="227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ctr" anchorCtr="0">
          <a:noAutofit/>
        </a:bodyPr>
        <a:lstStyle/>
        <a:p>
          <a:pPr marL="0" lvl="0" indent="0" algn="ctr" defTabSz="2889250" rtl="1">
            <a:lnSpc>
              <a:spcPct val="90000"/>
            </a:lnSpc>
            <a:spcBef>
              <a:spcPct val="0"/>
            </a:spcBef>
            <a:spcAft>
              <a:spcPct val="35000"/>
            </a:spcAft>
            <a:buNone/>
          </a:pPr>
          <a:endParaRPr lang="he-IL" sz="6500" kern="1200" dirty="0"/>
        </a:p>
      </dsp:txBody>
      <dsp:txXfrm>
        <a:off x="1219200" y="3142826"/>
        <a:ext cx="2600960" cy="227584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F4EA64-D5E8-4450-BC30-7DFC4EBD38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6641F71-C740-4CC1-840C-5FB23C8519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D963B1-226B-4B24-8975-7DD28730789D}" type="datetimeFigureOut">
              <a:rPr lang="en-US" smtClean="0"/>
              <a:t>6/18/2024</a:t>
            </a:fld>
            <a:endParaRPr lang="en-US" dirty="0"/>
          </a:p>
        </p:txBody>
      </p:sp>
      <p:sp>
        <p:nvSpPr>
          <p:cNvPr id="4" name="Footer Placeholder 3">
            <a:extLst>
              <a:ext uri="{FF2B5EF4-FFF2-40B4-BE49-F238E27FC236}">
                <a16:creationId xmlns:a16="http://schemas.microsoft.com/office/drawing/2014/main" id="{C1BCE577-AAC9-4588-9221-506DA251D4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9921CD-9C42-44C5-B535-5F5FA40227C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FA9CF0-FE85-40E5-A3E4-9D8D4A205BC2}" type="slidenum">
              <a:rPr lang="en-US" smtClean="0"/>
              <a:t>‹#›</a:t>
            </a:fld>
            <a:endParaRPr lang="en-US" dirty="0"/>
          </a:p>
        </p:txBody>
      </p:sp>
    </p:spTree>
    <p:extLst>
      <p:ext uri="{BB962C8B-B14F-4D97-AF65-F5344CB8AC3E}">
        <p14:creationId xmlns:p14="http://schemas.microsoft.com/office/powerpoint/2010/main" val="1409678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C0BE83-1F76-412F-817F-6B87541A62B7}" type="datetimeFigureOut">
              <a:rPr lang="en-US" smtClean="0"/>
              <a:t>6/18/2024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54AA9-D1C5-4A71-8BC1-393246244DDE}" type="slidenum">
              <a:rPr lang="en-US" smtClean="0"/>
              <a:t>‹#›</a:t>
            </a:fld>
            <a:endParaRPr lang="en-US" dirty="0"/>
          </a:p>
        </p:txBody>
      </p:sp>
    </p:spTree>
    <p:extLst>
      <p:ext uri="{BB962C8B-B14F-4D97-AF65-F5344CB8AC3E}">
        <p14:creationId xmlns:p14="http://schemas.microsoft.com/office/powerpoint/2010/main" val="134120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B54AA9-D1C5-4A71-8BC1-393246244DDE}" type="slidenum">
              <a:rPr lang="en-US" smtClean="0"/>
              <a:t>1</a:t>
            </a:fld>
            <a:endParaRPr lang="en-US" dirty="0"/>
          </a:p>
        </p:txBody>
      </p:sp>
    </p:spTree>
    <p:extLst>
      <p:ext uri="{BB962C8B-B14F-4D97-AF65-F5344CB8AC3E}">
        <p14:creationId xmlns:p14="http://schemas.microsoft.com/office/powerpoint/2010/main" val="161009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B54AA9-D1C5-4A71-8BC1-393246244DDE}" type="slidenum">
              <a:rPr lang="en-US" smtClean="0"/>
              <a:t>13</a:t>
            </a:fld>
            <a:endParaRPr lang="en-US" dirty="0"/>
          </a:p>
        </p:txBody>
      </p:sp>
    </p:spTree>
    <p:extLst>
      <p:ext uri="{BB962C8B-B14F-4D97-AF65-F5344CB8AC3E}">
        <p14:creationId xmlns:p14="http://schemas.microsoft.com/office/powerpoint/2010/main" val="6143339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6/18/2024</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6/18/2024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6/18/2024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6/18/2024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6/18/2024</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6/18/2024</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6/18/2024</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6/18/2024</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6/18/2024</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6/18/2024</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6/18/2024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6/18/2024</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image" Target="../media/image2.bmp"/><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3BFCDB3-13C4-4D69-848D-3F1F4D6B8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C2B9599-6E7A-4DD2-B13A-B4F68A135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3E377648-1ED1-4112-805B-16C14CE99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Rectangle 29">
            <a:extLst>
              <a:ext uri="{FF2B5EF4-FFF2-40B4-BE49-F238E27FC236}">
                <a16:creationId xmlns:a16="http://schemas.microsoft.com/office/drawing/2014/main" id="{D63B59CB-289C-4850-A932-358B9E412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Rectangle 31">
            <a:extLst>
              <a:ext uri="{FF2B5EF4-FFF2-40B4-BE49-F238E27FC236}">
                <a16:creationId xmlns:a16="http://schemas.microsoft.com/office/drawing/2014/main" id="{98867647-07B7-4265-832F-DE0E80979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Straight Connector 33">
            <a:extLst>
              <a:ext uri="{FF2B5EF4-FFF2-40B4-BE49-F238E27FC236}">
                <a16:creationId xmlns:a16="http://schemas.microsoft.com/office/drawing/2014/main" id="{516AC468-2C3D-4337-A9A2-81175F6D54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A873262-74DB-4FD1-9625-E4616CF011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9F3D15D-CB95-47AD-87F5-9CFF84F615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D90EC3D-482A-4E73-B198-E8341A0D0973}"/>
              </a:ext>
            </a:extLst>
          </p:cNvPr>
          <p:cNvSpPr>
            <a:spLocks noGrp="1"/>
          </p:cNvSpPr>
          <p:nvPr>
            <p:ph type="ctrTitle"/>
          </p:nvPr>
        </p:nvSpPr>
        <p:spPr>
          <a:xfrm>
            <a:off x="8366833" y="2691634"/>
            <a:ext cx="3238829" cy="1828122"/>
          </a:xfrm>
        </p:spPr>
        <p:txBody>
          <a:bodyPr>
            <a:normAutofit/>
          </a:bodyPr>
          <a:lstStyle/>
          <a:p>
            <a:pPr rtl="1"/>
            <a:r>
              <a:rPr lang="he-IL" sz="4000" b="1" dirty="0">
                <a:solidFill>
                  <a:srgbClr val="78B9A8"/>
                </a:solidFill>
              </a:rPr>
              <a:t>מסכת בבא מציעא </a:t>
            </a:r>
            <a:endParaRPr lang="en-US" sz="4000" b="1" dirty="0">
              <a:solidFill>
                <a:srgbClr val="78B9A8"/>
              </a:solidFill>
            </a:endParaRPr>
          </a:p>
        </p:txBody>
      </p:sp>
      <p:sp>
        <p:nvSpPr>
          <p:cNvPr id="7" name="Subtitle 6">
            <a:extLst>
              <a:ext uri="{FF2B5EF4-FFF2-40B4-BE49-F238E27FC236}">
                <a16:creationId xmlns:a16="http://schemas.microsoft.com/office/drawing/2014/main" id="{2048EE7C-B77F-4E59-88A7-DD66337BB69C}"/>
              </a:ext>
            </a:extLst>
          </p:cNvPr>
          <p:cNvSpPr>
            <a:spLocks noGrp="1"/>
          </p:cNvSpPr>
          <p:nvPr>
            <p:ph type="subTitle" idx="1"/>
          </p:nvPr>
        </p:nvSpPr>
        <p:spPr>
          <a:xfrm>
            <a:off x="8338730" y="4519756"/>
            <a:ext cx="3681413" cy="1265587"/>
          </a:xfrm>
        </p:spPr>
        <p:txBody>
          <a:bodyPr>
            <a:normAutofit/>
          </a:bodyPr>
          <a:lstStyle/>
          <a:p>
            <a:pPr rtl="1"/>
            <a:r>
              <a:rPr lang="he-IL" sz="2600" dirty="0">
                <a:solidFill>
                  <a:srgbClr val="78B9A8"/>
                </a:solidFill>
              </a:rPr>
              <a:t>דף קד</a:t>
            </a:r>
          </a:p>
        </p:txBody>
      </p:sp>
      <p:pic>
        <p:nvPicPr>
          <p:cNvPr id="13" name="Picture 12" descr="A picture containing clock&#10;&#10;Description automatically generated">
            <a:extLst>
              <a:ext uri="{FF2B5EF4-FFF2-40B4-BE49-F238E27FC236}">
                <a16:creationId xmlns:a16="http://schemas.microsoft.com/office/drawing/2014/main" id="{9B127657-3883-4CE2-9AFC-3A067D4E30A9}"/>
              </a:ext>
            </a:extLst>
          </p:cNvPr>
          <p:cNvPicPr>
            <a:picLocks noChangeAspect="1"/>
          </p:cNvPicPr>
          <p:nvPr/>
        </p:nvPicPr>
        <p:blipFill>
          <a:blip r:embed="rId3">
            <a:duotone>
              <a:schemeClr val="accent1">
                <a:shade val="45000"/>
                <a:satMod val="135000"/>
              </a:schemeClr>
              <a:prstClr val="white"/>
            </a:duotone>
          </a:blip>
          <a:stretch>
            <a:fillRect/>
          </a:stretch>
        </p:blipFill>
        <p:spPr>
          <a:xfrm>
            <a:off x="8944797" y="5541275"/>
            <a:ext cx="2680743" cy="1265587"/>
          </a:xfrm>
          <a:prstGeom prst="rect">
            <a:avLst/>
          </a:prstGeom>
        </p:spPr>
      </p:pic>
      <p:pic>
        <p:nvPicPr>
          <p:cNvPr id="5" name="Picture 4" descr="A close up of a sign&#10;&#10;Description automatically generated">
            <a:extLst>
              <a:ext uri="{FF2B5EF4-FFF2-40B4-BE49-F238E27FC236}">
                <a16:creationId xmlns:a16="http://schemas.microsoft.com/office/drawing/2014/main" id="{AA48F2E5-F50B-4DBB-B35A-513D9EB741D9}"/>
              </a:ext>
            </a:extLst>
          </p:cNvPr>
          <p:cNvPicPr>
            <a:picLocks noChangeAspect="1"/>
          </p:cNvPicPr>
          <p:nvPr/>
        </p:nvPicPr>
        <p:blipFill>
          <a:blip r:embed="rId4">
            <a:duotone>
              <a:schemeClr val="accent4">
                <a:shade val="45000"/>
                <a:satMod val="135000"/>
              </a:schemeClr>
              <a:prstClr val="white"/>
            </a:duotone>
          </a:blip>
          <a:stretch>
            <a:fillRect/>
          </a:stretch>
        </p:blipFill>
        <p:spPr>
          <a:xfrm>
            <a:off x="7661287" y="328162"/>
            <a:ext cx="3359020" cy="2519265"/>
          </a:xfrm>
          <a:prstGeom prst="rect">
            <a:avLst/>
          </a:prstGeom>
        </p:spPr>
      </p:pic>
      <p:sp>
        <p:nvSpPr>
          <p:cNvPr id="3" name="TextBox 2"/>
          <p:cNvSpPr txBox="1"/>
          <p:nvPr/>
        </p:nvSpPr>
        <p:spPr>
          <a:xfrm>
            <a:off x="1583883" y="1970192"/>
            <a:ext cx="4718649" cy="1938992"/>
          </a:xfrm>
          <a:prstGeom prst="rect">
            <a:avLst/>
          </a:prstGeom>
          <a:noFill/>
        </p:spPr>
        <p:txBody>
          <a:bodyPr wrap="square" rtlCol="1">
            <a:spAutoFit/>
          </a:bodyPr>
          <a:lstStyle/>
          <a:p>
            <a:pPr algn="ctr"/>
            <a:r>
              <a:rPr lang="en-US" sz="6000" b="1" dirty="0">
                <a:solidFill>
                  <a:schemeClr val="bg1"/>
                </a:solidFill>
              </a:rPr>
              <a:t>What is a </a:t>
            </a:r>
            <a:r>
              <a:rPr lang="en-US" sz="6000" b="1" i="1" dirty="0" err="1">
                <a:solidFill>
                  <a:schemeClr val="bg1"/>
                </a:solidFill>
              </a:rPr>
              <a:t>heter</a:t>
            </a:r>
            <a:r>
              <a:rPr lang="en-US" sz="6000" b="1" i="1" dirty="0">
                <a:solidFill>
                  <a:schemeClr val="bg1"/>
                </a:solidFill>
              </a:rPr>
              <a:t> </a:t>
            </a:r>
            <a:r>
              <a:rPr lang="en-US" sz="6000" b="1" i="1" dirty="0" err="1">
                <a:solidFill>
                  <a:schemeClr val="bg1"/>
                </a:solidFill>
              </a:rPr>
              <a:t>iska</a:t>
            </a:r>
            <a:r>
              <a:rPr lang="en-US" sz="6000" b="1" dirty="0">
                <a:solidFill>
                  <a:schemeClr val="bg1"/>
                </a:solidFill>
              </a:rPr>
              <a:t>?</a:t>
            </a:r>
            <a:endParaRPr lang="he-IL" sz="3200" b="1" dirty="0">
              <a:solidFill>
                <a:schemeClr val="bg1"/>
              </a:solidFill>
            </a:endParaRPr>
          </a:p>
        </p:txBody>
      </p:sp>
    </p:spTree>
    <p:extLst>
      <p:ext uri="{BB962C8B-B14F-4D97-AF65-F5344CB8AC3E}">
        <p14:creationId xmlns:p14="http://schemas.microsoft.com/office/powerpoint/2010/main" val="75576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C101E28-EF00-AA40-5921-AAF783610B48}"/>
              </a:ext>
            </a:extLst>
          </p:cNvPr>
          <p:cNvSpPr>
            <a:spLocks noGrp="1"/>
          </p:cNvSpPr>
          <p:nvPr>
            <p:ph type="title"/>
          </p:nvPr>
        </p:nvSpPr>
        <p:spPr>
          <a:xfrm>
            <a:off x="1066800" y="642594"/>
            <a:ext cx="10420350" cy="1371600"/>
          </a:xfrm>
        </p:spPr>
        <p:txBody>
          <a:bodyPr>
            <a:normAutofit/>
          </a:bodyPr>
          <a:lstStyle/>
          <a:p>
            <a:pPr algn="ctr"/>
            <a:r>
              <a:rPr lang="en-US" b="1" dirty="0"/>
              <a:t>The Development of </a:t>
            </a:r>
            <a:r>
              <a:rPr lang="en-US" b="1" i="1" dirty="0" err="1"/>
              <a:t>Heter</a:t>
            </a:r>
            <a:r>
              <a:rPr lang="en-US" b="1" i="1" dirty="0"/>
              <a:t> </a:t>
            </a:r>
            <a:r>
              <a:rPr lang="en-US" b="1" i="1" dirty="0" err="1"/>
              <a:t>Iska</a:t>
            </a:r>
            <a:endParaRPr lang="he-IL" b="1" dirty="0"/>
          </a:p>
        </p:txBody>
      </p:sp>
      <p:graphicFrame>
        <p:nvGraphicFramePr>
          <p:cNvPr id="3" name="מציין מיקום תוכן 4">
            <a:extLst>
              <a:ext uri="{FF2B5EF4-FFF2-40B4-BE49-F238E27FC236}">
                <a16:creationId xmlns:a16="http://schemas.microsoft.com/office/drawing/2014/main" id="{AA7965C5-C0A0-2549-A249-B6889DFA7D68}"/>
              </a:ext>
            </a:extLst>
          </p:cNvPr>
          <p:cNvGraphicFramePr>
            <a:graphicFrameLocks/>
          </p:cNvGraphicFramePr>
          <p:nvPr>
            <p:extLst>
              <p:ext uri="{D42A27DB-BD31-4B8C-83A1-F6EECF244321}">
                <p14:modId xmlns:p14="http://schemas.microsoft.com/office/powerpoint/2010/main" val="2368973181"/>
              </p:ext>
            </p:extLst>
          </p:nvPr>
        </p:nvGraphicFramePr>
        <p:xfrm>
          <a:off x="1124541" y="2014194"/>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7693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5FBB6C6-DC0B-09D8-7694-E58008E0B96A}"/>
              </a:ext>
            </a:extLst>
          </p:cNvPr>
          <p:cNvSpPr>
            <a:spLocks noGrp="1"/>
          </p:cNvSpPr>
          <p:nvPr>
            <p:ph type="title"/>
          </p:nvPr>
        </p:nvSpPr>
        <p:spPr>
          <a:xfrm>
            <a:off x="721297" y="915210"/>
            <a:ext cx="10904646" cy="1371600"/>
          </a:xfrm>
        </p:spPr>
        <p:txBody>
          <a:bodyPr>
            <a:normAutofit/>
          </a:bodyPr>
          <a:lstStyle/>
          <a:p>
            <a:pPr algn="ctr"/>
            <a:r>
              <a:rPr lang="en-US" sz="4000" b="1" dirty="0"/>
              <a:t>Attitudes of </a:t>
            </a:r>
            <a:r>
              <a:rPr lang="en-US" sz="4000" b="1" i="1" dirty="0" err="1"/>
              <a:t>Chachmei</a:t>
            </a:r>
            <a:r>
              <a:rPr lang="en-US" sz="4000" b="1" i="1" dirty="0"/>
              <a:t> Yisrael</a:t>
            </a:r>
            <a:r>
              <a:rPr lang="en-US" sz="4000" b="1" dirty="0"/>
              <a:t> to </a:t>
            </a:r>
            <a:r>
              <a:rPr lang="en-US" sz="4000" b="1" i="1" dirty="0" err="1"/>
              <a:t>Heter</a:t>
            </a:r>
            <a:r>
              <a:rPr lang="en-US" sz="4000" b="1" i="1" dirty="0"/>
              <a:t> </a:t>
            </a:r>
            <a:r>
              <a:rPr lang="en-US" sz="4000" b="1" i="1" dirty="0" err="1"/>
              <a:t>Iska</a:t>
            </a:r>
            <a:endParaRPr lang="he-IL" sz="4000" b="1" dirty="0"/>
          </a:p>
        </p:txBody>
      </p:sp>
      <p:graphicFrame>
        <p:nvGraphicFramePr>
          <p:cNvPr id="3" name="מציין מיקום תוכן 3">
            <a:extLst>
              <a:ext uri="{FF2B5EF4-FFF2-40B4-BE49-F238E27FC236}">
                <a16:creationId xmlns:a16="http://schemas.microsoft.com/office/drawing/2014/main" id="{C9CEC3AB-2B6D-7EB7-279C-0859E1388608}"/>
              </a:ext>
            </a:extLst>
          </p:cNvPr>
          <p:cNvGraphicFramePr>
            <a:graphicFrameLocks/>
          </p:cNvGraphicFramePr>
          <p:nvPr>
            <p:extLst>
              <p:ext uri="{D42A27DB-BD31-4B8C-83A1-F6EECF244321}">
                <p14:modId xmlns:p14="http://schemas.microsoft.com/office/powerpoint/2010/main" val="417887221"/>
              </p:ext>
            </p:extLst>
          </p:nvPr>
        </p:nvGraphicFramePr>
        <p:xfrm>
          <a:off x="946583" y="2067338"/>
          <a:ext cx="10058400" cy="3379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8941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733261" y="1073426"/>
            <a:ext cx="6211956" cy="477054"/>
          </a:xfrm>
          <a:prstGeom prst="rect">
            <a:avLst/>
          </a:prstGeom>
          <a:noFill/>
        </p:spPr>
        <p:txBody>
          <a:bodyPr wrap="square" rtlCol="1">
            <a:spAutoFit/>
          </a:bodyPr>
          <a:lstStyle/>
          <a:p>
            <a:pPr algn="ctr"/>
            <a:endParaRPr lang="he-IL" sz="2500" b="1" u="sng" dirty="0"/>
          </a:p>
        </p:txBody>
      </p:sp>
      <p:graphicFrame>
        <p:nvGraphicFramePr>
          <p:cNvPr id="2" name="דיאגרמה 1"/>
          <p:cNvGraphicFramePr/>
          <p:nvPr>
            <p:extLst>
              <p:ext uri="{D42A27DB-BD31-4B8C-83A1-F6EECF244321}">
                <p14:modId xmlns:p14="http://schemas.microsoft.com/office/powerpoint/2010/main" val="396767713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תיבת טקסט 6">
            <a:extLst>
              <a:ext uri="{FF2B5EF4-FFF2-40B4-BE49-F238E27FC236}">
                <a16:creationId xmlns:a16="http://schemas.microsoft.com/office/drawing/2014/main" id="{2ABBB6B1-906A-CA97-144E-D368CB10C497}"/>
              </a:ext>
            </a:extLst>
          </p:cNvPr>
          <p:cNvSpPr txBox="1"/>
          <p:nvPr/>
        </p:nvSpPr>
        <p:spPr>
          <a:xfrm>
            <a:off x="2970170" y="949276"/>
            <a:ext cx="2590064" cy="2308324"/>
          </a:xfrm>
          <a:prstGeom prst="rect">
            <a:avLst/>
          </a:prstGeom>
          <a:noFill/>
        </p:spPr>
        <p:txBody>
          <a:bodyPr wrap="square" rtlCol="1">
            <a:spAutoFit/>
          </a:bodyPr>
          <a:lstStyle/>
          <a:p>
            <a:pPr algn="ctr"/>
            <a:r>
              <a:rPr lang="en-US" dirty="0"/>
              <a:t>Can I use a general </a:t>
            </a:r>
            <a:r>
              <a:rPr lang="en-US" i="1" dirty="0" err="1"/>
              <a:t>heter</a:t>
            </a:r>
            <a:r>
              <a:rPr lang="en-US" i="1" dirty="0"/>
              <a:t> </a:t>
            </a:r>
            <a:r>
              <a:rPr lang="en-US" i="1" dirty="0" err="1"/>
              <a:t>iska</a:t>
            </a:r>
            <a:r>
              <a:rPr lang="en-US" i="1" dirty="0"/>
              <a:t> </a:t>
            </a:r>
            <a:r>
              <a:rPr lang="en-US" dirty="0"/>
              <a:t>that wasn’t written for a particular loan? Does the </a:t>
            </a:r>
            <a:r>
              <a:rPr lang="en-US" i="1" dirty="0" err="1"/>
              <a:t>heter</a:t>
            </a:r>
            <a:r>
              <a:rPr lang="en-US" dirty="0"/>
              <a:t> work if the parties don’t understand what is going on? </a:t>
            </a:r>
            <a:endParaRPr lang="he-IL" dirty="0"/>
          </a:p>
        </p:txBody>
      </p:sp>
      <p:sp>
        <p:nvSpPr>
          <p:cNvPr id="9" name="תיבת טקסט 2">
            <a:extLst>
              <a:ext uri="{FF2B5EF4-FFF2-40B4-BE49-F238E27FC236}">
                <a16:creationId xmlns:a16="http://schemas.microsoft.com/office/drawing/2014/main" id="{CEFF62F5-D12E-9A9F-5B8B-CC6D4E6628CC}"/>
              </a:ext>
            </a:extLst>
          </p:cNvPr>
          <p:cNvSpPr txBox="1"/>
          <p:nvPr/>
        </p:nvSpPr>
        <p:spPr>
          <a:xfrm>
            <a:off x="6526671" y="4210748"/>
            <a:ext cx="2764995" cy="1569660"/>
          </a:xfrm>
          <a:prstGeom prst="rect">
            <a:avLst/>
          </a:prstGeom>
          <a:noFill/>
        </p:spPr>
        <p:txBody>
          <a:bodyPr wrap="square" rtlCol="1">
            <a:spAutoFit/>
          </a:bodyPr>
          <a:lstStyle/>
          <a:p>
            <a:pPr algn="ctr"/>
            <a:r>
              <a:rPr lang="en-US" sz="1600" dirty="0"/>
              <a:t>Can I use a </a:t>
            </a:r>
            <a:r>
              <a:rPr lang="en-US" sz="1600" i="1" dirty="0" err="1"/>
              <a:t>heter</a:t>
            </a:r>
            <a:r>
              <a:rPr lang="en-US" sz="1600" i="1" dirty="0"/>
              <a:t> </a:t>
            </a:r>
            <a:r>
              <a:rPr lang="en-US" sz="1600" i="1" dirty="0" err="1"/>
              <a:t>iska</a:t>
            </a:r>
            <a:r>
              <a:rPr lang="en-US" sz="1600" i="1" dirty="0"/>
              <a:t> </a:t>
            </a:r>
            <a:r>
              <a:rPr lang="en-US" sz="1600" dirty="0"/>
              <a:t>for loans that are not for the purpose of a “business transaction,” in which there’s no possibility to turn a profit?</a:t>
            </a:r>
            <a:endParaRPr lang="he-IL" sz="2000" dirty="0"/>
          </a:p>
        </p:txBody>
      </p:sp>
    </p:spTree>
    <p:extLst>
      <p:ext uri="{BB962C8B-B14F-4D97-AF65-F5344CB8AC3E}">
        <p14:creationId xmlns:p14="http://schemas.microsoft.com/office/powerpoint/2010/main" val="3916095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6FF3823-BBAD-4D28-B6DB-E416E2409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3">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0E20F056-0FFD-4EE9-BDCB-8963C7F8B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8" name="Rectangle 17">
            <a:extLst>
              <a:ext uri="{FF2B5EF4-FFF2-40B4-BE49-F238E27FC236}">
                <a16:creationId xmlns:a16="http://schemas.microsoft.com/office/drawing/2014/main" id="{87507ED7-71D7-4B95-8D4F-7B3E18623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solidFill>
            <a:schemeClr val="bg2"/>
          </a:solidFill>
          <a:ln w="9525" cap="sq" cmpd="sng" algn="ctr">
            <a:noFill/>
            <a:prstDash val="solid"/>
            <a:miter lim="800000"/>
          </a:ln>
          <a:effectLst/>
        </p:spPr>
      </p:sp>
      <p:grpSp>
        <p:nvGrpSpPr>
          <p:cNvPr id="20" name="Group 19">
            <a:extLst>
              <a:ext uri="{FF2B5EF4-FFF2-40B4-BE49-F238E27FC236}">
                <a16:creationId xmlns:a16="http://schemas.microsoft.com/office/drawing/2014/main" id="{AA38E6D2-F0D9-4B69-ABEB-EB70412E8C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35880" y="1267730"/>
            <a:ext cx="1920240" cy="731520"/>
            <a:chOff x="4828372" y="1267730"/>
            <a:chExt cx="2227748" cy="731520"/>
          </a:xfrm>
        </p:grpSpPr>
        <p:sp>
          <p:nvSpPr>
            <p:cNvPr id="21" name="Rectangle 20">
              <a:extLst>
                <a:ext uri="{FF2B5EF4-FFF2-40B4-BE49-F238E27FC236}">
                  <a16:creationId xmlns:a16="http://schemas.microsoft.com/office/drawing/2014/main" id="{025EA075-7728-48F3-B18E-92389160D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22" name="Group 21">
              <a:extLst>
                <a:ext uri="{FF2B5EF4-FFF2-40B4-BE49-F238E27FC236}">
                  <a16:creationId xmlns:a16="http://schemas.microsoft.com/office/drawing/2014/main" id="{1115E6AD-1E2A-40FE-B424-56271D8A89F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28372" y="1267730"/>
              <a:ext cx="1567331" cy="645295"/>
              <a:chOff x="5318306" y="1386268"/>
              <a:chExt cx="1567331" cy="645295"/>
            </a:xfrm>
          </p:grpSpPr>
          <p:cxnSp>
            <p:nvCxnSpPr>
              <p:cNvPr id="23" name="Straight Connector 22">
                <a:extLst>
                  <a:ext uri="{FF2B5EF4-FFF2-40B4-BE49-F238E27FC236}">
                    <a16:creationId xmlns:a16="http://schemas.microsoft.com/office/drawing/2014/main" id="{D2CFBBA0-D70F-4068-8385-B020EA21AAB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963F62F-FFD6-43CD-BE0D-00770BB97C0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75688F4-0BFA-49D0-92B0-84CBE5508B0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grpSp>
      <p:sp>
        <p:nvSpPr>
          <p:cNvPr id="27" name="Rectangle 26">
            <a:extLst>
              <a:ext uri="{FF2B5EF4-FFF2-40B4-BE49-F238E27FC236}">
                <a16:creationId xmlns:a16="http://schemas.microsoft.com/office/drawing/2014/main" id="{7BB58C53-AF1A-4577-9FD9-2A6A3DDEA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9" name="Rectangle 28">
            <a:extLst>
              <a:ext uri="{FF2B5EF4-FFF2-40B4-BE49-F238E27FC236}">
                <a16:creationId xmlns:a16="http://schemas.microsoft.com/office/drawing/2014/main" id="{E5F7F7DE-2DAA-4260-B379-423DEC36F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solidFill>
            <a:schemeClr val="bg2"/>
          </a:solidFill>
          <a:ln w="6350" cap="sq" cmpd="sng" algn="ctr">
            <a:noFill/>
            <a:prstDash val="solid"/>
            <a:miter lim="800000"/>
          </a:ln>
          <a:effectLst/>
        </p:spPr>
      </p:sp>
      <p:sp>
        <p:nvSpPr>
          <p:cNvPr id="31" name="Rectangle 30">
            <a:extLst>
              <a:ext uri="{FF2B5EF4-FFF2-40B4-BE49-F238E27FC236}">
                <a16:creationId xmlns:a16="http://schemas.microsoft.com/office/drawing/2014/main" id="{3C0C984F-4779-40F8-A8DC-59DD7615BE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3" name="Straight Connector 32">
            <a:extLst>
              <a:ext uri="{FF2B5EF4-FFF2-40B4-BE49-F238E27FC236}">
                <a16:creationId xmlns:a16="http://schemas.microsoft.com/office/drawing/2014/main" id="{57D5430C-DB52-4EA6-8319-C7AC4C1710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166ECFA-EC1E-4CD9-A9CC-1EBFE29AB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746FE2E-3188-4CA0-96F7-21A68D1B19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pic>
        <p:nvPicPr>
          <p:cNvPr id="26" name="Picture 25" descr="A picture containing clock&#10;&#10;Description automatically generated">
            <a:extLst>
              <a:ext uri="{FF2B5EF4-FFF2-40B4-BE49-F238E27FC236}">
                <a16:creationId xmlns:a16="http://schemas.microsoft.com/office/drawing/2014/main" id="{71C52F48-E9C5-4BBB-91DB-E4B7C8C13B17}"/>
              </a:ext>
            </a:extLst>
          </p:cNvPr>
          <p:cNvPicPr>
            <a:picLocks noChangeAspect="1"/>
          </p:cNvPicPr>
          <p:nvPr/>
        </p:nvPicPr>
        <p:blipFill>
          <a:blip r:embed="rId4">
            <a:lum bright="70000" contrast="-70000"/>
          </a:blip>
          <a:stretch>
            <a:fillRect/>
          </a:stretch>
        </p:blipFill>
        <p:spPr>
          <a:xfrm>
            <a:off x="3448860" y="2534165"/>
            <a:ext cx="4499566" cy="2124259"/>
          </a:xfrm>
          <a:prstGeom prst="rect">
            <a:avLst/>
          </a:prstGeom>
        </p:spPr>
      </p:pic>
      <p:sp>
        <p:nvSpPr>
          <p:cNvPr id="2" name="מלבן 1"/>
          <p:cNvSpPr/>
          <p:nvPr/>
        </p:nvSpPr>
        <p:spPr>
          <a:xfrm>
            <a:off x="3772101" y="2966566"/>
            <a:ext cx="1363779" cy="1259456"/>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782906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387216"/>
            <a:ext cx="5180442" cy="862077"/>
          </a:xfrm>
        </p:spPr>
        <p:txBody>
          <a:bodyPr>
            <a:normAutofit/>
          </a:bodyPr>
          <a:lstStyle/>
          <a:p>
            <a:pPr algn="ctr" rtl="1"/>
            <a:r>
              <a:rPr lang="he-IL" sz="3600" b="1" u="sng" dirty="0"/>
              <a:t>בבא מציעא דף קד ע"ב</a:t>
            </a:r>
            <a:endParaRPr lang="he-IL" sz="36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370819" y="360269"/>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4832092"/>
          </a:xfrm>
          <a:prstGeom prst="rect">
            <a:avLst/>
          </a:prstGeom>
        </p:spPr>
        <p:txBody>
          <a:bodyPr>
            <a:spAutoFit/>
          </a:bodyPr>
          <a:lstStyle/>
          <a:p>
            <a:pPr algn="r"/>
            <a:endParaRPr lang="he-IL" sz="2800" dirty="0"/>
          </a:p>
          <a:p>
            <a:pPr algn="r"/>
            <a:r>
              <a:rPr lang="he-IL" sz="2800" dirty="0"/>
              <a:t>אמרי </a:t>
            </a:r>
            <a:r>
              <a:rPr lang="he-IL" sz="2800" dirty="0" err="1"/>
              <a:t>נהרדעי</a:t>
            </a:r>
            <a:r>
              <a:rPr lang="he-IL" sz="2800" dirty="0"/>
              <a:t>: האי </a:t>
            </a:r>
            <a:r>
              <a:rPr lang="he-IL" sz="2800" dirty="0" err="1"/>
              <a:t>עיסקא</a:t>
            </a:r>
            <a:r>
              <a:rPr lang="he-IL" sz="2800" dirty="0"/>
              <a:t>, </a:t>
            </a:r>
            <a:r>
              <a:rPr lang="he-IL" sz="2800" dirty="0" err="1"/>
              <a:t>פלגא</a:t>
            </a:r>
            <a:r>
              <a:rPr lang="he-IL" sz="2800" dirty="0"/>
              <a:t> </a:t>
            </a:r>
            <a:r>
              <a:rPr lang="he-IL" sz="2800" dirty="0" err="1"/>
              <a:t>מלוה</a:t>
            </a:r>
            <a:r>
              <a:rPr lang="he-IL" sz="2800" dirty="0"/>
              <a:t> </a:t>
            </a:r>
            <a:r>
              <a:rPr lang="he-IL" sz="2800" dirty="0" err="1"/>
              <a:t>ופלגא</a:t>
            </a:r>
            <a:r>
              <a:rPr lang="he-IL" sz="2800" dirty="0"/>
              <a:t> פקדון. </a:t>
            </a:r>
          </a:p>
          <a:p>
            <a:pPr algn="r"/>
            <a:r>
              <a:rPr lang="he-IL" sz="2800" dirty="0"/>
              <a:t>עבוד רבנן מילתא </a:t>
            </a:r>
            <a:r>
              <a:rPr lang="he-IL" sz="2800" dirty="0" err="1"/>
              <a:t>דניחא</a:t>
            </a:r>
            <a:r>
              <a:rPr lang="he-IL" sz="2800" dirty="0"/>
              <a:t> ליה </a:t>
            </a:r>
            <a:r>
              <a:rPr lang="he-IL" sz="2800" dirty="0" err="1"/>
              <a:t>ללוה</a:t>
            </a:r>
            <a:r>
              <a:rPr lang="he-IL" sz="2800" dirty="0"/>
              <a:t>, וניחא ליה </a:t>
            </a:r>
            <a:r>
              <a:rPr lang="he-IL" sz="2800" dirty="0" err="1"/>
              <a:t>למלוה</a:t>
            </a:r>
            <a:r>
              <a:rPr lang="he-IL" sz="2800" dirty="0"/>
              <a:t>. </a:t>
            </a:r>
          </a:p>
          <a:p>
            <a:pPr algn="r"/>
            <a:endParaRPr lang="he-IL" sz="2800" dirty="0"/>
          </a:p>
          <a:p>
            <a:pPr algn="r"/>
            <a:r>
              <a:rPr lang="he-IL" sz="2800" dirty="0"/>
              <a:t>השתא </a:t>
            </a:r>
            <a:r>
              <a:rPr lang="he-IL" sz="2800" dirty="0" err="1"/>
              <a:t>דאמרינן</a:t>
            </a:r>
            <a:r>
              <a:rPr lang="he-IL" sz="2800" dirty="0"/>
              <a:t> </a:t>
            </a:r>
            <a:r>
              <a:rPr lang="he-IL" sz="2800" dirty="0" err="1"/>
              <a:t>פלגא</a:t>
            </a:r>
            <a:r>
              <a:rPr lang="he-IL" sz="2800" dirty="0"/>
              <a:t> </a:t>
            </a:r>
            <a:r>
              <a:rPr lang="he-IL" sz="2800" dirty="0" err="1"/>
              <a:t>מלוה</a:t>
            </a:r>
            <a:r>
              <a:rPr lang="he-IL" sz="2800" dirty="0"/>
              <a:t>, אי בעי למשתי ביה </a:t>
            </a:r>
            <a:r>
              <a:rPr lang="he-IL" sz="2800" dirty="0" err="1"/>
              <a:t>שכרא</a:t>
            </a:r>
            <a:r>
              <a:rPr lang="he-IL" sz="2800" dirty="0"/>
              <a:t> - שפיר דמי. </a:t>
            </a:r>
          </a:p>
          <a:p>
            <a:pPr algn="r"/>
            <a:r>
              <a:rPr lang="he-IL" sz="2800" dirty="0"/>
              <a:t>רבא אמר: להכי קרו ליה </a:t>
            </a:r>
            <a:r>
              <a:rPr lang="he-IL" sz="2800" dirty="0" err="1"/>
              <a:t>עיסקא</a:t>
            </a:r>
            <a:r>
              <a:rPr lang="he-IL" sz="2800" dirty="0"/>
              <a:t>, </a:t>
            </a:r>
            <a:r>
              <a:rPr lang="he-IL" sz="2800" dirty="0" err="1"/>
              <a:t>דאמר</a:t>
            </a:r>
            <a:r>
              <a:rPr lang="he-IL" sz="2800" dirty="0"/>
              <a:t> ליה: כי </a:t>
            </a:r>
            <a:r>
              <a:rPr lang="he-IL" sz="2800" dirty="0" err="1"/>
              <a:t>יהבינא</a:t>
            </a:r>
            <a:r>
              <a:rPr lang="he-IL" sz="2800" dirty="0"/>
              <a:t> לך - </a:t>
            </a:r>
            <a:r>
              <a:rPr lang="he-IL" sz="2800" dirty="0" err="1"/>
              <a:t>לאיעסוקי</a:t>
            </a:r>
            <a:r>
              <a:rPr lang="he-IL" sz="2800" dirty="0"/>
              <a:t> ביה, ולא למשתי ביה </a:t>
            </a:r>
            <a:r>
              <a:rPr lang="he-IL" sz="2800" dirty="0" err="1"/>
              <a:t>שכרא</a:t>
            </a:r>
            <a:r>
              <a:rPr lang="he-IL" sz="2800" dirty="0"/>
              <a:t>. </a:t>
            </a:r>
          </a:p>
        </p:txBody>
      </p:sp>
      <p:sp>
        <p:nvSpPr>
          <p:cNvPr id="9" name="הסבר: חץ שמאלה-ימינה 8">
            <a:extLst>
              <a:ext uri="{FF2B5EF4-FFF2-40B4-BE49-F238E27FC236}">
                <a16:creationId xmlns:a16="http://schemas.microsoft.com/office/drawing/2014/main" id="{BEAFF3D1-8AA5-AE2C-9217-263FC95D3C10}"/>
              </a:ext>
            </a:extLst>
          </p:cNvPr>
          <p:cNvSpPr/>
          <p:nvPr/>
        </p:nvSpPr>
        <p:spPr>
          <a:xfrm>
            <a:off x="1228841" y="781396"/>
            <a:ext cx="2447636" cy="2003368"/>
          </a:xfrm>
          <a:prstGeom prst="leftRightArrowCallou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תיבת טקסט 9">
            <a:extLst>
              <a:ext uri="{FF2B5EF4-FFF2-40B4-BE49-F238E27FC236}">
                <a16:creationId xmlns:a16="http://schemas.microsoft.com/office/drawing/2014/main" id="{93459CB2-DEA0-C078-7A8A-63535F535DF7}"/>
              </a:ext>
            </a:extLst>
          </p:cNvPr>
          <p:cNvSpPr txBox="1"/>
          <p:nvPr/>
        </p:nvSpPr>
        <p:spPr>
          <a:xfrm>
            <a:off x="1299961" y="1586288"/>
            <a:ext cx="3005512" cy="338554"/>
          </a:xfrm>
          <a:prstGeom prst="rect">
            <a:avLst/>
          </a:prstGeom>
          <a:noFill/>
        </p:spPr>
        <p:txBody>
          <a:bodyPr wrap="square" rtlCol="1">
            <a:spAutoFit/>
          </a:bodyPr>
          <a:lstStyle/>
          <a:p>
            <a:r>
              <a:rPr lang="en-US" sz="1600" dirty="0"/>
              <a:t>Half loan, half deposit</a:t>
            </a:r>
            <a:endParaRPr lang="he-IL" sz="1600" dirty="0"/>
          </a:p>
        </p:txBody>
      </p:sp>
      <p:cxnSp>
        <p:nvCxnSpPr>
          <p:cNvPr id="12" name="מחבר חץ ישר 11">
            <a:extLst>
              <a:ext uri="{FF2B5EF4-FFF2-40B4-BE49-F238E27FC236}">
                <a16:creationId xmlns:a16="http://schemas.microsoft.com/office/drawing/2014/main" id="{4EB011A1-2212-D05F-6935-3C28FB176E3F}"/>
              </a:ext>
            </a:extLst>
          </p:cNvPr>
          <p:cNvCxnSpPr>
            <a:cxnSpLocks/>
          </p:cNvCxnSpPr>
          <p:nvPr/>
        </p:nvCxnSpPr>
        <p:spPr>
          <a:xfrm>
            <a:off x="3673584" y="1783080"/>
            <a:ext cx="389552" cy="1948354"/>
          </a:xfrm>
          <a:prstGeom prst="straightConnector1">
            <a:avLst/>
          </a:prstGeom>
          <a:ln w="762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 name="מחבר חץ ישר 13">
            <a:extLst>
              <a:ext uri="{FF2B5EF4-FFF2-40B4-BE49-F238E27FC236}">
                <a16:creationId xmlns:a16="http://schemas.microsoft.com/office/drawing/2014/main" id="{00F16D73-5B6A-C5E5-D9EA-A03AE99F7E6A}"/>
              </a:ext>
            </a:extLst>
          </p:cNvPr>
          <p:cNvCxnSpPr>
            <a:cxnSpLocks/>
            <a:stCxn id="9" idx="1"/>
          </p:cNvCxnSpPr>
          <p:nvPr/>
        </p:nvCxnSpPr>
        <p:spPr>
          <a:xfrm flipH="1">
            <a:off x="1035222" y="1783080"/>
            <a:ext cx="193619" cy="2011496"/>
          </a:xfrm>
          <a:prstGeom prst="straightConnector1">
            <a:avLst/>
          </a:prstGeom>
          <a:ln w="762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6" name="תיבת טקסט 15">
            <a:extLst>
              <a:ext uri="{FF2B5EF4-FFF2-40B4-BE49-F238E27FC236}">
                <a16:creationId xmlns:a16="http://schemas.microsoft.com/office/drawing/2014/main" id="{9101C236-3DEB-77E0-B7C3-FE357FF787F4}"/>
              </a:ext>
            </a:extLst>
          </p:cNvPr>
          <p:cNvSpPr txBox="1"/>
          <p:nvPr/>
        </p:nvSpPr>
        <p:spPr>
          <a:xfrm>
            <a:off x="2845432" y="3868414"/>
            <a:ext cx="1655522" cy="2523768"/>
          </a:xfrm>
          <a:prstGeom prst="rect">
            <a:avLst/>
          </a:prstGeom>
          <a:noFill/>
        </p:spPr>
        <p:txBody>
          <a:bodyPr wrap="square" rtlCol="1">
            <a:spAutoFit/>
          </a:bodyPr>
          <a:lstStyle/>
          <a:p>
            <a:pPr rtl="1"/>
            <a:r>
              <a:rPr lang="en-US" sz="1600" b="1" u="sng" dirty="0"/>
              <a:t>Loan (</a:t>
            </a:r>
            <a:r>
              <a:rPr lang="en-US" sz="1600" b="1" i="1" u="sng" dirty="0" err="1"/>
              <a:t>halva’a</a:t>
            </a:r>
            <a:r>
              <a:rPr lang="en-US" sz="1600" b="1" u="sng" dirty="0"/>
              <a:t>)</a:t>
            </a:r>
          </a:p>
          <a:p>
            <a:pPr rtl="1"/>
            <a:endParaRPr lang="en-US" sz="1600" b="1" u="sng" dirty="0"/>
          </a:p>
          <a:p>
            <a:pPr rtl="1"/>
            <a:r>
              <a:rPr lang="en-US" sz="1400" dirty="0"/>
              <a:t>Borrower is responsible to pay the loan back in full and may not pay back more than what he borrowed</a:t>
            </a:r>
          </a:p>
          <a:p>
            <a:pPr rtl="1"/>
            <a:endParaRPr lang="en-US" sz="1400" dirty="0"/>
          </a:p>
        </p:txBody>
      </p:sp>
      <p:sp>
        <p:nvSpPr>
          <p:cNvPr id="13" name="תיבת טקסט 15">
            <a:extLst>
              <a:ext uri="{FF2B5EF4-FFF2-40B4-BE49-F238E27FC236}">
                <a16:creationId xmlns:a16="http://schemas.microsoft.com/office/drawing/2014/main" id="{CC366521-129A-16E0-AAE8-2E87C42D8E3C}"/>
              </a:ext>
            </a:extLst>
          </p:cNvPr>
          <p:cNvSpPr txBox="1"/>
          <p:nvPr/>
        </p:nvSpPr>
        <p:spPr>
          <a:xfrm>
            <a:off x="549970" y="3816142"/>
            <a:ext cx="1655522" cy="2339102"/>
          </a:xfrm>
          <a:prstGeom prst="rect">
            <a:avLst/>
          </a:prstGeom>
          <a:noFill/>
        </p:spPr>
        <p:txBody>
          <a:bodyPr wrap="square" rtlCol="1">
            <a:spAutoFit/>
          </a:bodyPr>
          <a:lstStyle/>
          <a:p>
            <a:pPr rtl="1"/>
            <a:r>
              <a:rPr lang="en-US" sz="1600" b="1" u="sng" dirty="0"/>
              <a:t>Deposit (</a:t>
            </a:r>
            <a:r>
              <a:rPr lang="en-US" sz="1600" b="1" i="1" u="sng" dirty="0" err="1"/>
              <a:t>pikadon</a:t>
            </a:r>
            <a:r>
              <a:rPr lang="en-US" sz="1600" b="1" u="sng" dirty="0"/>
              <a:t>)</a:t>
            </a:r>
          </a:p>
          <a:p>
            <a:pPr rtl="1"/>
            <a:endParaRPr lang="en-US" sz="1600" b="1" u="sng" dirty="0"/>
          </a:p>
          <a:p>
            <a:pPr rtl="1"/>
            <a:r>
              <a:rPr lang="en-US" sz="1400" dirty="0"/>
              <a:t>Borrower is not responsible for emergencies, and may pay back more than what he borrowed </a:t>
            </a:r>
          </a:p>
        </p:txBody>
      </p:sp>
    </p:spTree>
    <p:extLst>
      <p:ext uri="{BB962C8B-B14F-4D97-AF65-F5344CB8AC3E}">
        <p14:creationId xmlns:p14="http://schemas.microsoft.com/office/powerpoint/2010/main" val="1960923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742826" y="540834"/>
            <a:ext cx="5180442" cy="862077"/>
          </a:xfrm>
        </p:spPr>
        <p:txBody>
          <a:bodyPr>
            <a:normAutofit fontScale="90000"/>
          </a:bodyPr>
          <a:lstStyle/>
          <a:p>
            <a:pPr algn="ctr" rtl="1"/>
            <a:r>
              <a:rPr lang="he-IL" sz="3600" b="1" u="sng" dirty="0">
                <a:solidFill>
                  <a:schemeClr val="accent4"/>
                </a:solidFill>
              </a:rPr>
              <a:t>בבא מציעא דף סט עמוד ב</a:t>
            </a:r>
            <a:br>
              <a:rPr lang="he-IL" sz="3600" b="1" u="sng" dirty="0">
                <a:solidFill>
                  <a:schemeClr val="accent4"/>
                </a:solidFill>
              </a:rPr>
            </a:br>
            <a:endParaRPr lang="he-IL" sz="3600" b="1" u="sng" dirty="0">
              <a:ln w="12700">
                <a:solidFill>
                  <a:schemeClr val="accent1"/>
                </a:solidFill>
                <a:prstDash val="solid"/>
              </a:ln>
              <a:solidFill>
                <a:schemeClr val="accent4"/>
              </a:solid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3477875"/>
          </a:xfrm>
          <a:prstGeom prst="rect">
            <a:avLst/>
          </a:prstGeom>
        </p:spPr>
        <p:txBody>
          <a:bodyPr>
            <a:spAutoFit/>
          </a:bodyPr>
          <a:lstStyle/>
          <a:p>
            <a:pPr algn="r"/>
            <a:endParaRPr lang="he-IL" sz="2200" dirty="0"/>
          </a:p>
          <a:p>
            <a:pPr algn="r" rtl="1"/>
            <a:r>
              <a:rPr lang="he-IL" sz="2200" dirty="0"/>
              <a:t>רב </a:t>
            </a:r>
            <a:r>
              <a:rPr lang="he-IL" sz="2200" dirty="0" err="1"/>
              <a:t>חמא</a:t>
            </a:r>
            <a:r>
              <a:rPr lang="he-IL" sz="2200" dirty="0"/>
              <a:t> </a:t>
            </a:r>
            <a:r>
              <a:rPr lang="he-IL" sz="2200" dirty="0" err="1"/>
              <a:t>הוה</a:t>
            </a:r>
            <a:r>
              <a:rPr lang="he-IL" sz="2200" dirty="0"/>
              <a:t> מוגר זוזי בפשיטא </a:t>
            </a:r>
            <a:r>
              <a:rPr lang="he-IL" sz="2200" dirty="0" err="1"/>
              <a:t>ביומא</a:t>
            </a:r>
            <a:r>
              <a:rPr lang="he-IL" sz="2200" dirty="0"/>
              <a:t>, כלו זוזי </a:t>
            </a:r>
            <a:r>
              <a:rPr lang="he-IL" sz="2200" dirty="0" err="1"/>
              <a:t>דרב</a:t>
            </a:r>
            <a:r>
              <a:rPr lang="he-IL" sz="2200" dirty="0"/>
              <a:t> </a:t>
            </a:r>
            <a:r>
              <a:rPr lang="he-IL" sz="2200" dirty="0" err="1"/>
              <a:t>חמא</a:t>
            </a:r>
            <a:r>
              <a:rPr lang="he-IL" sz="2200" dirty="0"/>
              <a:t>. </a:t>
            </a:r>
          </a:p>
          <a:p>
            <a:pPr algn="r"/>
            <a:endParaRPr lang="he-IL" sz="2200" dirty="0"/>
          </a:p>
          <a:p>
            <a:pPr algn="r"/>
            <a:endParaRPr lang="he-IL" sz="2200" dirty="0"/>
          </a:p>
          <a:p>
            <a:pPr algn="r"/>
            <a:r>
              <a:rPr lang="he-IL" sz="2200" dirty="0"/>
              <a:t>הוא סבר: מאי שנא ממרא. – </a:t>
            </a:r>
          </a:p>
          <a:p>
            <a:pPr algn="r"/>
            <a:endParaRPr lang="he-IL" sz="2200" dirty="0"/>
          </a:p>
          <a:p>
            <a:pPr algn="r"/>
            <a:r>
              <a:rPr lang="he-IL" sz="2200" dirty="0"/>
              <a:t>ולא היא, </a:t>
            </a:r>
          </a:p>
          <a:p>
            <a:pPr algn="r"/>
            <a:r>
              <a:rPr lang="he-IL" sz="2200" dirty="0"/>
              <a:t>מרא הדרא </a:t>
            </a:r>
            <a:r>
              <a:rPr lang="he-IL" sz="2200" dirty="0" err="1"/>
              <a:t>בעינא</a:t>
            </a:r>
            <a:r>
              <a:rPr lang="he-IL" sz="2200" dirty="0"/>
              <a:t> </a:t>
            </a:r>
            <a:r>
              <a:rPr lang="he-IL" sz="2200" dirty="0" err="1"/>
              <a:t>וידיע</a:t>
            </a:r>
            <a:r>
              <a:rPr lang="he-IL" sz="2200" dirty="0"/>
              <a:t> פחתיה, </a:t>
            </a:r>
          </a:p>
          <a:p>
            <a:pPr algn="r"/>
            <a:r>
              <a:rPr lang="he-IL" sz="2200" dirty="0"/>
              <a:t>זוזי לא הדרי </a:t>
            </a:r>
            <a:r>
              <a:rPr lang="he-IL" sz="2200" dirty="0" err="1"/>
              <a:t>בעינייהו</a:t>
            </a:r>
            <a:r>
              <a:rPr lang="he-IL" sz="2200" dirty="0"/>
              <a:t> ולא </a:t>
            </a:r>
            <a:r>
              <a:rPr lang="he-IL" sz="2200" dirty="0" err="1"/>
              <a:t>ידיע</a:t>
            </a:r>
            <a:r>
              <a:rPr lang="he-IL" sz="2200" dirty="0"/>
              <a:t> פחתיה. </a:t>
            </a:r>
          </a:p>
        </p:txBody>
      </p:sp>
      <p:sp>
        <p:nvSpPr>
          <p:cNvPr id="6" name="מסגרת 5"/>
          <p:cNvSpPr/>
          <p:nvPr/>
        </p:nvSpPr>
        <p:spPr>
          <a:xfrm>
            <a:off x="606830" y="739833"/>
            <a:ext cx="3807228" cy="5527963"/>
          </a:xfrm>
          <a:prstGeom prst="fram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10" name="תיבת טקסט 9">
            <a:extLst>
              <a:ext uri="{FF2B5EF4-FFF2-40B4-BE49-F238E27FC236}">
                <a16:creationId xmlns:a16="http://schemas.microsoft.com/office/drawing/2014/main" id="{D9F8AAFC-590D-7DDD-8B9A-F6761B1C23E6}"/>
              </a:ext>
            </a:extLst>
          </p:cNvPr>
          <p:cNvSpPr txBox="1"/>
          <p:nvPr/>
        </p:nvSpPr>
        <p:spPr>
          <a:xfrm>
            <a:off x="1384984" y="1623086"/>
            <a:ext cx="2218469" cy="3693319"/>
          </a:xfrm>
          <a:prstGeom prst="rect">
            <a:avLst/>
          </a:prstGeom>
          <a:noFill/>
        </p:spPr>
        <p:txBody>
          <a:bodyPr wrap="square" rtlCol="1">
            <a:spAutoFit/>
          </a:bodyPr>
          <a:lstStyle/>
          <a:p>
            <a:pPr algn="r" rtl="1"/>
            <a:r>
              <a:rPr lang="he-IL" b="1" u="sng" dirty="0"/>
              <a:t>רש"י </a:t>
            </a:r>
          </a:p>
          <a:p>
            <a:pPr algn="r" rtl="1"/>
            <a:r>
              <a:rPr lang="he-IL" b="1" dirty="0"/>
              <a:t>הדרא </a:t>
            </a:r>
            <a:r>
              <a:rPr lang="he-IL" b="1" dirty="0" err="1"/>
              <a:t>בעינא</a:t>
            </a:r>
            <a:r>
              <a:rPr lang="he-IL" b="1" dirty="0"/>
              <a:t> </a:t>
            </a:r>
            <a:r>
              <a:rPr lang="he-IL" dirty="0"/>
              <a:t>- אותו כלי חוזר בעצמו בעין, ואינו </a:t>
            </a:r>
            <a:r>
              <a:rPr lang="he-IL" dirty="0" err="1"/>
              <a:t>הלואה</a:t>
            </a:r>
            <a:r>
              <a:rPr lang="he-IL" dirty="0"/>
              <a:t> אצלו בדמים, ואין אחריותו עליו, אם נאנס או נשבר מחמת מלאכה, הלכך, אין שכרו </a:t>
            </a:r>
            <a:r>
              <a:rPr lang="he-IL" dirty="0" err="1"/>
              <a:t>רבית</a:t>
            </a:r>
            <a:endParaRPr lang="he-IL" dirty="0"/>
          </a:p>
          <a:p>
            <a:pPr algn="r" rtl="1"/>
            <a:r>
              <a:rPr lang="he-IL" dirty="0"/>
              <a:t>.</a:t>
            </a:r>
          </a:p>
          <a:p>
            <a:pPr algn="r" rtl="1"/>
            <a:r>
              <a:rPr lang="he-IL" b="1" u="sng" dirty="0" err="1"/>
              <a:t>וידיע</a:t>
            </a:r>
            <a:r>
              <a:rPr lang="he-IL" b="1" u="sng" dirty="0"/>
              <a:t> פחתיה </a:t>
            </a:r>
            <a:r>
              <a:rPr lang="he-IL" dirty="0"/>
              <a:t>- ועוד, שניכר פגמו, שהוא נפגם ומתקלקל מחמת מלאכה.</a:t>
            </a:r>
          </a:p>
        </p:txBody>
      </p:sp>
    </p:spTree>
    <p:extLst>
      <p:ext uri="{BB962C8B-B14F-4D97-AF65-F5344CB8AC3E}">
        <p14:creationId xmlns:p14="http://schemas.microsoft.com/office/powerpoint/2010/main" val="275715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4883343" y="637846"/>
            <a:ext cx="6805074" cy="862077"/>
          </a:xfrm>
        </p:spPr>
        <p:txBody>
          <a:bodyPr>
            <a:normAutofit fontScale="90000"/>
          </a:bodyPr>
          <a:lstStyle/>
          <a:p>
            <a:pPr algn="ctr" rtl="1"/>
            <a:r>
              <a:rPr lang="en-US" sz="3500" b="1" dirty="0">
                <a:solidFill>
                  <a:schemeClr val="accent3"/>
                </a:solidFill>
              </a:rPr>
              <a:t>What Was Rav Chama Thinking?</a:t>
            </a:r>
            <a:endPar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303204" y="365949"/>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954107"/>
          </a:xfrm>
          <a:prstGeom prst="rect">
            <a:avLst/>
          </a:prstGeom>
        </p:spPr>
        <p:txBody>
          <a:bodyPr>
            <a:spAutoFit/>
          </a:bodyPr>
          <a:lstStyle/>
          <a:p>
            <a:pPr algn="just" rtl="1"/>
            <a:endParaRPr lang="he-IL" sz="2800" dirty="0"/>
          </a:p>
          <a:p>
            <a:pPr algn="just" rtl="1"/>
            <a:endParaRPr lang="he-IL" sz="2800" dirty="0"/>
          </a:p>
        </p:txBody>
      </p:sp>
      <p:sp>
        <p:nvSpPr>
          <p:cNvPr id="9" name="תיבת טקסט 8">
            <a:extLst>
              <a:ext uri="{FF2B5EF4-FFF2-40B4-BE49-F238E27FC236}">
                <a16:creationId xmlns:a16="http://schemas.microsoft.com/office/drawing/2014/main" id="{9447FCA8-A693-BFE7-7584-94D1E21E23BD}"/>
              </a:ext>
            </a:extLst>
          </p:cNvPr>
          <p:cNvSpPr txBox="1"/>
          <p:nvPr/>
        </p:nvSpPr>
        <p:spPr>
          <a:xfrm>
            <a:off x="5336233" y="1781462"/>
            <a:ext cx="6097384" cy="3970318"/>
          </a:xfrm>
          <a:prstGeom prst="rect">
            <a:avLst/>
          </a:prstGeom>
          <a:noFill/>
        </p:spPr>
        <p:txBody>
          <a:bodyPr wrap="square">
            <a:spAutoFit/>
          </a:bodyPr>
          <a:lstStyle/>
          <a:p>
            <a:pPr algn="r"/>
            <a:r>
              <a:rPr lang="he-IL" b="1" u="sng" dirty="0"/>
              <a:t>תוספות </a:t>
            </a:r>
          </a:p>
          <a:p>
            <a:pPr algn="r" rtl="1"/>
            <a:r>
              <a:rPr lang="he-IL" dirty="0"/>
              <a:t>מקבל היה עליו אחריות </a:t>
            </a:r>
            <a:r>
              <a:rPr lang="he-IL" dirty="0" err="1"/>
              <a:t>אונסין</a:t>
            </a:r>
            <a:r>
              <a:rPr lang="he-IL" dirty="0"/>
              <a:t> להכי ס"ד </a:t>
            </a:r>
            <a:r>
              <a:rPr lang="he-IL" dirty="0" err="1"/>
              <a:t>דשרי</a:t>
            </a:r>
            <a:endParaRPr lang="he-IL" dirty="0"/>
          </a:p>
          <a:p>
            <a:pPr algn="r" rtl="1"/>
            <a:endParaRPr lang="he-IL" dirty="0"/>
          </a:p>
          <a:p>
            <a:pPr algn="just" rtl="1"/>
            <a:endParaRPr lang="he-IL" dirty="0"/>
          </a:p>
          <a:p>
            <a:pPr algn="just" rtl="1"/>
            <a:endParaRPr lang="he-IL" dirty="0"/>
          </a:p>
          <a:p>
            <a:pPr algn="just" rtl="1"/>
            <a:r>
              <a:rPr lang="he-IL" b="1" u="sng" dirty="0" err="1"/>
              <a:t>חדושי</a:t>
            </a:r>
            <a:r>
              <a:rPr lang="he-IL" b="1" u="sng" dirty="0"/>
              <a:t> </a:t>
            </a:r>
            <a:r>
              <a:rPr lang="he-IL" b="1" u="sng" dirty="0" err="1"/>
              <a:t>הריטב"א</a:t>
            </a:r>
            <a:endParaRPr lang="he-IL" b="1" u="sng" dirty="0"/>
          </a:p>
          <a:p>
            <a:pPr algn="just" rtl="1"/>
            <a:r>
              <a:rPr lang="he-IL" dirty="0"/>
              <a:t>ומיהו איכא למידק רב חמא היכי טעי בהא והיכי מדמה לה למרא א"כ לרב חמא יהא מותר להלוות ברבית ובלבד שלא יזכיר שום לשון הלואה אלא לשון שכירות, תירץ מורינו ז"ל בשם ה"ר פינחס אחיו ז"ל כי רב חמא היה מתנה עמהן שאם לא ישתמשו בהן אלא להתעטר בעלמא שלא יהו חייבין באחריות אלא כדין שוכר כלי ואם ישתמשו בהן כלל שיהו חייבין באחריות, והיה תולה כי השכירות שהיה מקבל היה לאותו זמן שאין משתמשין בהן דאכתי לא הוו מלוה.</a:t>
            </a:r>
          </a:p>
        </p:txBody>
      </p:sp>
      <p:sp>
        <p:nvSpPr>
          <p:cNvPr id="10" name="חץ: ימינה מחורץ 9">
            <a:extLst>
              <a:ext uri="{FF2B5EF4-FFF2-40B4-BE49-F238E27FC236}">
                <a16:creationId xmlns:a16="http://schemas.microsoft.com/office/drawing/2014/main" id="{1D13D7E5-9949-C96B-C90B-CFA44143987D}"/>
              </a:ext>
            </a:extLst>
          </p:cNvPr>
          <p:cNvSpPr/>
          <p:nvPr/>
        </p:nvSpPr>
        <p:spPr>
          <a:xfrm>
            <a:off x="303204" y="912912"/>
            <a:ext cx="5420629" cy="4516692"/>
          </a:xfrm>
          <a:prstGeom prst="notchedRight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en-US" sz="1600" b="1" u="sng" dirty="0"/>
              <a:t>What was R. Chama thinking?</a:t>
            </a:r>
          </a:p>
          <a:p>
            <a:pPr algn="ctr"/>
            <a:r>
              <a:rPr lang="en-US" sz="1600" b="1" dirty="0" err="1"/>
              <a:t>Tosafot</a:t>
            </a:r>
            <a:r>
              <a:rPr lang="en-US" sz="1600" b="1" dirty="0"/>
              <a:t>: </a:t>
            </a:r>
            <a:r>
              <a:rPr lang="en-US" sz="1600" dirty="0"/>
              <a:t>if the lender takes responsibility for emergencies (</a:t>
            </a:r>
            <a:r>
              <a:rPr lang="en-US" sz="1600" i="1" dirty="0" err="1"/>
              <a:t>onsin</a:t>
            </a:r>
            <a:r>
              <a:rPr lang="en-US" sz="1600" dirty="0"/>
              <a:t>), it is permissible to collect interest </a:t>
            </a:r>
          </a:p>
          <a:p>
            <a:pPr algn="ctr"/>
            <a:r>
              <a:rPr lang="en-US" sz="1600" b="1" dirty="0" err="1"/>
              <a:t>Ritva</a:t>
            </a:r>
            <a:r>
              <a:rPr lang="en-US" sz="1600" b="1" dirty="0"/>
              <a:t>: </a:t>
            </a:r>
            <a:r>
              <a:rPr lang="en-US" sz="1600" dirty="0"/>
              <a:t>if the borrower doesn’t use the money </a:t>
            </a:r>
            <a:r>
              <a:rPr lang="en-US" sz="1600" i="1" dirty="0"/>
              <a:t>as money, </a:t>
            </a:r>
            <a:r>
              <a:rPr lang="en-US" sz="1600" dirty="0"/>
              <a:t>it’s permissible to collect interest</a:t>
            </a:r>
            <a:endParaRPr lang="he-IL" sz="1600" dirty="0"/>
          </a:p>
        </p:txBody>
      </p:sp>
    </p:spTree>
    <p:extLst>
      <p:ext uri="{BB962C8B-B14F-4D97-AF65-F5344CB8AC3E}">
        <p14:creationId xmlns:p14="http://schemas.microsoft.com/office/powerpoint/2010/main" val="130446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4956244" y="550746"/>
            <a:ext cx="6250236" cy="932790"/>
          </a:xfrm>
        </p:spPr>
        <p:txBody>
          <a:bodyPr>
            <a:normAutofit fontScale="90000"/>
          </a:bodyPr>
          <a:lstStyle/>
          <a:p>
            <a:pPr algn="ctr" rtl="1"/>
            <a:r>
              <a:rPr lang="he-IL" sz="3600" b="1" dirty="0">
                <a:solidFill>
                  <a:schemeClr val="accent3"/>
                </a:solidFill>
              </a:rPr>
              <a:t>כלי יקר  ויקרא פרק כה פס' לו</a:t>
            </a:r>
            <a:br>
              <a:rPr lang="he-IL" sz="3600" dirty="0"/>
            </a:br>
            <a:endPar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353278" y="365949"/>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5170646"/>
          </a:xfrm>
          <a:prstGeom prst="rect">
            <a:avLst/>
          </a:prstGeom>
        </p:spPr>
        <p:txBody>
          <a:bodyPr>
            <a:spAutoFit/>
          </a:bodyPr>
          <a:lstStyle/>
          <a:p>
            <a:pPr algn="just" rtl="1"/>
            <a:endParaRPr lang="he-IL" sz="2200" dirty="0"/>
          </a:p>
          <a:p>
            <a:pPr algn="just" rtl="1"/>
            <a:r>
              <a:rPr lang="he-IL" sz="2200" dirty="0" err="1"/>
              <a:t>וזיל</a:t>
            </a:r>
            <a:r>
              <a:rPr lang="he-IL" sz="2200" dirty="0"/>
              <a:t> בתר טעמא </a:t>
            </a:r>
            <a:r>
              <a:rPr lang="he-IL" sz="2200" b="1" dirty="0"/>
              <a:t>כי עיקר טעם איסור הריבית הוא לפי שהוא מסיר מדת הבטחון מן האדם כי כל בעל משא ומתן עיניו נשואות אל ה' לפי שהוא מסופק אם </a:t>
            </a:r>
            <a:r>
              <a:rPr lang="he-IL" sz="2200" b="1" dirty="0" err="1"/>
              <a:t>ירויח</a:t>
            </a:r>
            <a:r>
              <a:rPr lang="he-IL" sz="2200" b="1" dirty="0"/>
              <a:t> או לא אבל הנותן בריבית </a:t>
            </a:r>
            <a:r>
              <a:rPr lang="he-IL" sz="2200" b="1" dirty="0" err="1"/>
              <a:t>ריוח</a:t>
            </a:r>
            <a:r>
              <a:rPr lang="he-IL" sz="2200" b="1" dirty="0"/>
              <a:t> שלו ידוע וקצוב וסומך על ערבונו שבידו ומן ה' יסיר לבו</a:t>
            </a:r>
            <a:r>
              <a:rPr lang="he-IL" sz="2200" dirty="0"/>
              <a:t>. ומה שגם הלווה עובר בלאו לפי שהוא מחטיא את </a:t>
            </a:r>
            <a:r>
              <a:rPr lang="he-IL" sz="2200" dirty="0" err="1"/>
              <a:t>המלוה</a:t>
            </a:r>
            <a:r>
              <a:rPr lang="he-IL" sz="2200" dirty="0"/>
              <a:t> ומסירו מן מדת הבטחון כנודע מדבר </a:t>
            </a:r>
            <a:r>
              <a:rPr lang="he-IL" sz="2200" dirty="0" err="1"/>
              <a:t>המלוים</a:t>
            </a:r>
            <a:r>
              <a:rPr lang="he-IL" sz="2200" dirty="0"/>
              <a:t> בריבית שרובם מקטני אמנה ואבירי לב הרחוקים מצדקה מצד כי אין </a:t>
            </a:r>
            <a:r>
              <a:rPr lang="he-IL" sz="2200" dirty="0" err="1"/>
              <a:t>בטחונם</a:t>
            </a:r>
            <a:r>
              <a:rPr lang="he-IL" sz="2200" dirty="0"/>
              <a:t> בה'. ומה שמותר ליתן בריבית לעכו"ם לפי שכל עכו"ם חזקתו שהוא אלם וגזלן אפילו אם הוא כבוש תחת ידך מכל מקום דרכו לבוא בעקיפין, ואפילו אם ערבונו בידו לעולם אינו בטוח לא בקרן ולא </a:t>
            </a:r>
            <a:r>
              <a:rPr lang="he-IL" sz="2200" dirty="0" err="1"/>
              <a:t>בריוח</a:t>
            </a:r>
            <a:r>
              <a:rPr lang="he-IL" sz="2200" dirty="0"/>
              <a:t> ועל כן תמיד עיניו נשואות אל ה' להצילו מידו וזה טעם איסור הריבית בכל מקום.</a:t>
            </a:r>
          </a:p>
        </p:txBody>
      </p:sp>
      <p:sp>
        <p:nvSpPr>
          <p:cNvPr id="6" name="מסגרת 5"/>
          <p:cNvSpPr/>
          <p:nvPr/>
        </p:nvSpPr>
        <p:spPr>
          <a:xfrm>
            <a:off x="1056640" y="1017141"/>
            <a:ext cx="3221283" cy="4530903"/>
          </a:xfrm>
          <a:prstGeom prst="fram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9" name="תיבת טקסט 8">
            <a:extLst>
              <a:ext uri="{FF2B5EF4-FFF2-40B4-BE49-F238E27FC236}">
                <a16:creationId xmlns:a16="http://schemas.microsoft.com/office/drawing/2014/main" id="{93DF6FB1-7314-BA67-D10A-0A8D075AE352}"/>
              </a:ext>
            </a:extLst>
          </p:cNvPr>
          <p:cNvSpPr txBox="1"/>
          <p:nvPr/>
        </p:nvSpPr>
        <p:spPr>
          <a:xfrm>
            <a:off x="1438275" y="1847850"/>
            <a:ext cx="2480582" cy="3139321"/>
          </a:xfrm>
          <a:prstGeom prst="rect">
            <a:avLst/>
          </a:prstGeom>
          <a:noFill/>
        </p:spPr>
        <p:txBody>
          <a:bodyPr wrap="square" rtlCol="1">
            <a:spAutoFit/>
          </a:bodyPr>
          <a:lstStyle/>
          <a:p>
            <a:pPr algn="ctr"/>
            <a:r>
              <a:rPr lang="en-US" b="1" u="sng" dirty="0">
                <a:solidFill>
                  <a:schemeClr val="bg1"/>
                </a:solidFill>
              </a:rPr>
              <a:t>Reason for the prohibition of interest</a:t>
            </a:r>
            <a:r>
              <a:rPr lang="en-US" b="1" dirty="0">
                <a:solidFill>
                  <a:schemeClr val="bg1"/>
                </a:solidFill>
              </a:rPr>
              <a:t>: </a:t>
            </a:r>
          </a:p>
          <a:p>
            <a:pPr algn="ctr"/>
            <a:r>
              <a:rPr lang="en-US" b="1" dirty="0">
                <a:solidFill>
                  <a:schemeClr val="bg1"/>
                </a:solidFill>
              </a:rPr>
              <a:t>A lender could invest money without risk, reducing the importance of faith in God</a:t>
            </a:r>
            <a:br>
              <a:rPr lang="en-US" sz="2000" b="1" dirty="0">
                <a:solidFill>
                  <a:schemeClr val="bg1"/>
                </a:solidFill>
              </a:rPr>
            </a:br>
            <a:br>
              <a:rPr lang="en-US" b="1" dirty="0">
                <a:solidFill>
                  <a:schemeClr val="bg1"/>
                </a:solidFill>
              </a:rPr>
            </a:br>
            <a:endParaRPr lang="he-IL" b="1" dirty="0">
              <a:solidFill>
                <a:schemeClr val="bg1"/>
              </a:solidFill>
            </a:endParaRPr>
          </a:p>
        </p:txBody>
      </p:sp>
    </p:spTree>
    <p:extLst>
      <p:ext uri="{BB962C8B-B14F-4D97-AF65-F5344CB8AC3E}">
        <p14:creationId xmlns:p14="http://schemas.microsoft.com/office/powerpoint/2010/main" val="93249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278699" y="317901"/>
            <a:ext cx="5734741" cy="862077"/>
          </a:xfrm>
        </p:spPr>
        <p:txBody>
          <a:bodyPr>
            <a:normAutofit/>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הלכות גדולות סימן מ"ה </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3000517"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3358342" y="1030899"/>
            <a:ext cx="8008800" cy="5170646"/>
          </a:xfrm>
          <a:prstGeom prst="rect">
            <a:avLst/>
          </a:prstGeom>
        </p:spPr>
        <p:txBody>
          <a:bodyPr wrap="square">
            <a:spAutoFit/>
          </a:bodyPr>
          <a:lstStyle/>
          <a:p>
            <a:pPr algn="just" rtl="1"/>
            <a:r>
              <a:rPr lang="he-IL" sz="2200" dirty="0"/>
              <a:t>מאי טעמא?  עבדו רבנן מילתא </a:t>
            </a:r>
            <a:r>
              <a:rPr lang="he-IL" sz="2200" dirty="0" err="1"/>
              <a:t>דניחא</a:t>
            </a:r>
            <a:r>
              <a:rPr lang="he-IL" sz="2200" dirty="0"/>
              <a:t> ליה </a:t>
            </a:r>
            <a:r>
              <a:rPr lang="he-IL" sz="2200" dirty="0" err="1"/>
              <a:t>למלוה</a:t>
            </a:r>
            <a:r>
              <a:rPr lang="he-IL" sz="2200" dirty="0"/>
              <a:t> וניחא ליה </a:t>
            </a:r>
            <a:r>
              <a:rPr lang="he-IL" sz="2200" dirty="0" err="1"/>
              <a:t>ללוה</a:t>
            </a:r>
            <a:r>
              <a:rPr lang="he-IL" sz="2200" dirty="0"/>
              <a:t>, </a:t>
            </a:r>
          </a:p>
          <a:p>
            <a:pPr algn="just" rtl="1"/>
            <a:endParaRPr lang="he-IL" sz="2200" dirty="0"/>
          </a:p>
          <a:p>
            <a:pPr algn="just" rtl="1"/>
            <a:r>
              <a:rPr lang="he-IL" sz="2200" b="1" dirty="0"/>
              <a:t>ניחא ליה </a:t>
            </a:r>
            <a:r>
              <a:rPr lang="he-IL" sz="2200" b="1" dirty="0" err="1"/>
              <a:t>למלוה</a:t>
            </a:r>
            <a:r>
              <a:rPr lang="he-IL" sz="2200" dirty="0"/>
              <a:t>, דאי אמר </a:t>
            </a:r>
            <a:r>
              <a:rPr lang="he-IL" sz="2200" dirty="0" err="1"/>
              <a:t>נישוייה</a:t>
            </a:r>
            <a:r>
              <a:rPr lang="he-IL" sz="2200" dirty="0"/>
              <a:t> כולה </a:t>
            </a:r>
            <a:r>
              <a:rPr lang="he-IL" sz="2200" dirty="0" err="1"/>
              <a:t>עיסקא</a:t>
            </a:r>
            <a:r>
              <a:rPr lang="he-IL" sz="2200" dirty="0"/>
              <a:t> </a:t>
            </a:r>
            <a:r>
              <a:rPr lang="he-IL" sz="2200" dirty="0" err="1"/>
              <a:t>הלואה</a:t>
            </a:r>
            <a:r>
              <a:rPr lang="he-IL" sz="2200" dirty="0"/>
              <a:t> אסיר ליה </a:t>
            </a:r>
            <a:r>
              <a:rPr lang="he-IL" sz="2200" dirty="0" err="1"/>
              <a:t>למלוה</a:t>
            </a:r>
            <a:r>
              <a:rPr lang="he-IL" sz="2200" dirty="0"/>
              <a:t> למיכל </a:t>
            </a:r>
            <a:r>
              <a:rPr lang="he-IL" sz="2200" dirty="0" err="1"/>
              <a:t>רוחא</a:t>
            </a:r>
            <a:r>
              <a:rPr lang="he-IL" sz="2200" dirty="0"/>
              <a:t> דהוה ליה ריבית, ואי אמר מר </a:t>
            </a:r>
            <a:r>
              <a:rPr lang="he-IL" sz="2200" dirty="0" err="1"/>
              <a:t>לישויה</a:t>
            </a:r>
            <a:r>
              <a:rPr lang="he-IL" sz="2200" dirty="0"/>
              <a:t> </a:t>
            </a:r>
            <a:r>
              <a:rPr lang="he-IL" sz="2200" dirty="0" err="1"/>
              <a:t>לכוליה</a:t>
            </a:r>
            <a:r>
              <a:rPr lang="he-IL" sz="2200" dirty="0"/>
              <a:t> פקדון אי </a:t>
            </a:r>
            <a:r>
              <a:rPr lang="he-IL" sz="2200" dirty="0" err="1"/>
              <a:t>מיתניס</a:t>
            </a:r>
            <a:r>
              <a:rPr lang="he-IL" sz="2200" dirty="0"/>
              <a:t> או </a:t>
            </a:r>
            <a:r>
              <a:rPr lang="he-IL" sz="2200" dirty="0" err="1"/>
              <a:t>מיגניב</a:t>
            </a:r>
            <a:r>
              <a:rPr lang="he-IL" sz="2200" dirty="0"/>
              <a:t> לית ליה </a:t>
            </a:r>
            <a:r>
              <a:rPr lang="he-IL" sz="2200" dirty="0" err="1"/>
              <a:t>לאישתלומי</a:t>
            </a:r>
            <a:r>
              <a:rPr lang="he-IL" sz="2200" dirty="0"/>
              <a:t> </a:t>
            </a:r>
            <a:r>
              <a:rPr lang="he-IL" sz="2200" dirty="0" err="1"/>
              <a:t>מלוה</a:t>
            </a:r>
            <a:r>
              <a:rPr lang="he-IL" sz="2200" dirty="0"/>
              <a:t> ולא מידי, הילכך </a:t>
            </a:r>
            <a:r>
              <a:rPr lang="he-IL" sz="2200" dirty="0" err="1"/>
              <a:t>שויוה</a:t>
            </a:r>
            <a:r>
              <a:rPr lang="he-IL" sz="2200" dirty="0"/>
              <a:t> רבנן </a:t>
            </a:r>
            <a:r>
              <a:rPr lang="he-IL" sz="2200" dirty="0" err="1"/>
              <a:t>פלגא</a:t>
            </a:r>
            <a:r>
              <a:rPr lang="he-IL" sz="2200" dirty="0"/>
              <a:t> </a:t>
            </a:r>
            <a:r>
              <a:rPr lang="he-IL" sz="2200" dirty="0" err="1"/>
              <a:t>מלוה</a:t>
            </a:r>
            <a:r>
              <a:rPr lang="he-IL" sz="2200" dirty="0"/>
              <a:t> דאי </a:t>
            </a:r>
            <a:r>
              <a:rPr lang="he-IL" sz="2200" dirty="0" err="1"/>
              <a:t>מיתניס</a:t>
            </a:r>
            <a:r>
              <a:rPr lang="he-IL" sz="2200" dirty="0"/>
              <a:t> </a:t>
            </a:r>
            <a:r>
              <a:rPr lang="he-IL" sz="2200" dirty="0" err="1"/>
              <a:t>מיפרע</a:t>
            </a:r>
            <a:r>
              <a:rPr lang="he-IL" sz="2200" dirty="0"/>
              <a:t> מהא </a:t>
            </a:r>
            <a:r>
              <a:rPr lang="he-IL" sz="2200" dirty="0" err="1"/>
              <a:t>פלגא</a:t>
            </a:r>
            <a:r>
              <a:rPr lang="he-IL" sz="2200" dirty="0"/>
              <a:t>, </a:t>
            </a:r>
            <a:r>
              <a:rPr lang="he-IL" sz="2200" dirty="0" err="1"/>
              <a:t>ושויוה</a:t>
            </a:r>
            <a:r>
              <a:rPr lang="he-IL" sz="2200" dirty="0"/>
              <a:t> רבנן </a:t>
            </a:r>
            <a:r>
              <a:rPr lang="he-IL" sz="2200" dirty="0" err="1"/>
              <a:t>פלגא</a:t>
            </a:r>
            <a:r>
              <a:rPr lang="he-IL" sz="2200" dirty="0"/>
              <a:t> פקדון דאי מטי הנאה </a:t>
            </a:r>
            <a:r>
              <a:rPr lang="he-IL" sz="2200" dirty="0" err="1"/>
              <a:t>אמרינן</a:t>
            </a:r>
            <a:r>
              <a:rPr lang="he-IL" sz="2200" dirty="0"/>
              <a:t> פקדון </a:t>
            </a:r>
            <a:r>
              <a:rPr lang="he-IL" sz="2200" dirty="0" err="1"/>
              <a:t>ברשותא</a:t>
            </a:r>
            <a:r>
              <a:rPr lang="he-IL" sz="2200" dirty="0"/>
              <a:t> </a:t>
            </a:r>
            <a:r>
              <a:rPr lang="he-IL" sz="2200" dirty="0" err="1"/>
              <a:t>דמריה</a:t>
            </a:r>
            <a:r>
              <a:rPr lang="he-IL" sz="2200" dirty="0"/>
              <a:t> </a:t>
            </a:r>
            <a:r>
              <a:rPr lang="he-IL" sz="2200" dirty="0" err="1"/>
              <a:t>קאי</a:t>
            </a:r>
            <a:r>
              <a:rPr lang="he-IL" sz="2200" dirty="0"/>
              <a:t> וכמאן </a:t>
            </a:r>
            <a:r>
              <a:rPr lang="he-IL" sz="2200" dirty="0" err="1"/>
              <a:t>דאיתעסק</a:t>
            </a:r>
            <a:r>
              <a:rPr lang="he-IL" sz="2200" dirty="0"/>
              <a:t> ביה </a:t>
            </a:r>
            <a:r>
              <a:rPr lang="he-IL" sz="2200" dirty="0" err="1"/>
              <a:t>איהו</a:t>
            </a:r>
            <a:r>
              <a:rPr lang="he-IL" sz="2200" dirty="0"/>
              <a:t> ורוח דמי וכי מטי הנאה לא </a:t>
            </a:r>
            <a:r>
              <a:rPr lang="he-IL" sz="2200" dirty="0" err="1"/>
              <a:t>מיחזי</a:t>
            </a:r>
            <a:r>
              <a:rPr lang="he-IL" sz="2200" dirty="0"/>
              <a:t> כריבית, </a:t>
            </a:r>
          </a:p>
          <a:p>
            <a:pPr algn="just" rtl="1"/>
            <a:endParaRPr lang="he-IL" sz="2200" dirty="0"/>
          </a:p>
          <a:p>
            <a:pPr algn="just" rtl="1"/>
            <a:r>
              <a:rPr lang="he-IL" sz="2200" b="1" dirty="0"/>
              <a:t>וניחא </a:t>
            </a:r>
            <a:r>
              <a:rPr lang="he-IL" sz="2200" b="1" dirty="0" err="1"/>
              <a:t>ללוה</a:t>
            </a:r>
            <a:r>
              <a:rPr lang="he-IL" sz="2200" dirty="0"/>
              <a:t>, דאי אמרת </a:t>
            </a:r>
            <a:r>
              <a:rPr lang="he-IL" sz="2200" dirty="0" err="1"/>
              <a:t>ניהוי</a:t>
            </a:r>
            <a:r>
              <a:rPr lang="he-IL" sz="2200" dirty="0"/>
              <a:t> </a:t>
            </a:r>
            <a:r>
              <a:rPr lang="he-IL" sz="2200" dirty="0" err="1"/>
              <a:t>כוליה</a:t>
            </a:r>
            <a:r>
              <a:rPr lang="he-IL" sz="2200" dirty="0"/>
              <a:t> </a:t>
            </a:r>
            <a:r>
              <a:rPr lang="he-IL" sz="2200" dirty="0" err="1"/>
              <a:t>הלואה</a:t>
            </a:r>
            <a:r>
              <a:rPr lang="he-IL" sz="2200" dirty="0"/>
              <a:t> קם ליה </a:t>
            </a:r>
            <a:r>
              <a:rPr lang="he-IL" sz="2200" dirty="0" err="1"/>
              <a:t>כוליה</a:t>
            </a:r>
            <a:r>
              <a:rPr lang="he-IL" sz="2200" dirty="0"/>
              <a:t> </a:t>
            </a:r>
            <a:r>
              <a:rPr lang="he-IL" sz="2200" dirty="0" err="1"/>
              <a:t>ברשותא</a:t>
            </a:r>
            <a:r>
              <a:rPr lang="he-IL" sz="2200" dirty="0"/>
              <a:t> </a:t>
            </a:r>
            <a:r>
              <a:rPr lang="he-IL" sz="2200" dirty="0" err="1"/>
              <a:t>דידיה</a:t>
            </a:r>
            <a:r>
              <a:rPr lang="he-IL" sz="2200" dirty="0"/>
              <a:t> ואי </a:t>
            </a:r>
            <a:r>
              <a:rPr lang="he-IL" sz="2200" dirty="0" err="1"/>
              <a:t>מיתניס</a:t>
            </a:r>
            <a:r>
              <a:rPr lang="he-IL" sz="2200" dirty="0"/>
              <a:t> בעי שלומי </a:t>
            </a:r>
            <a:r>
              <a:rPr lang="he-IL" sz="2200" dirty="0" err="1"/>
              <a:t>כוליה</a:t>
            </a:r>
            <a:r>
              <a:rPr lang="he-IL" sz="2200" dirty="0"/>
              <a:t>, ואי אמר מר </a:t>
            </a:r>
            <a:r>
              <a:rPr lang="he-IL" sz="2200" dirty="0" err="1"/>
              <a:t>ליהוי</a:t>
            </a:r>
            <a:r>
              <a:rPr lang="he-IL" sz="2200" dirty="0"/>
              <a:t> </a:t>
            </a:r>
            <a:r>
              <a:rPr lang="he-IL" sz="2200" dirty="0" err="1"/>
              <a:t>כוליה</a:t>
            </a:r>
            <a:r>
              <a:rPr lang="he-IL" sz="2200" dirty="0"/>
              <a:t> פקדון </a:t>
            </a:r>
            <a:r>
              <a:rPr lang="he-IL" sz="2200" dirty="0" err="1"/>
              <a:t>פקדון</a:t>
            </a:r>
            <a:r>
              <a:rPr lang="he-IL" sz="2200" dirty="0"/>
              <a:t> </a:t>
            </a:r>
            <a:r>
              <a:rPr lang="he-IL" sz="2200" dirty="0" err="1"/>
              <a:t>ברשותא</a:t>
            </a:r>
            <a:r>
              <a:rPr lang="he-IL" sz="2200" dirty="0"/>
              <a:t> </a:t>
            </a:r>
            <a:r>
              <a:rPr lang="he-IL" sz="2200" dirty="0" err="1"/>
              <a:t>דמריה</a:t>
            </a:r>
            <a:r>
              <a:rPr lang="he-IL" sz="2200" dirty="0"/>
              <a:t> </a:t>
            </a:r>
            <a:r>
              <a:rPr lang="he-IL" sz="2200" dirty="0" err="1"/>
              <a:t>קאי</a:t>
            </a:r>
            <a:r>
              <a:rPr lang="he-IL" sz="2200" dirty="0"/>
              <a:t> כל </a:t>
            </a:r>
            <a:r>
              <a:rPr lang="he-IL" sz="2200" dirty="0" err="1"/>
              <a:t>רוחא</a:t>
            </a:r>
            <a:r>
              <a:rPr lang="he-IL" sz="2200" dirty="0"/>
              <a:t> </a:t>
            </a:r>
            <a:r>
              <a:rPr lang="he-IL" sz="2200" dirty="0" err="1"/>
              <a:t>דמאטי</a:t>
            </a:r>
            <a:r>
              <a:rPr lang="he-IL" sz="2200" dirty="0"/>
              <a:t> אסיר ליה </a:t>
            </a:r>
            <a:r>
              <a:rPr lang="he-IL" sz="2200" dirty="0" err="1"/>
              <a:t>לאיתהנויי</a:t>
            </a:r>
            <a:r>
              <a:rPr lang="he-IL" sz="2200" dirty="0"/>
              <a:t> מיניה, הילכך </a:t>
            </a:r>
            <a:r>
              <a:rPr lang="he-IL" sz="2200" dirty="0" err="1"/>
              <a:t>שויוה</a:t>
            </a:r>
            <a:r>
              <a:rPr lang="he-IL" sz="2200" dirty="0"/>
              <a:t> רבנן </a:t>
            </a:r>
            <a:r>
              <a:rPr lang="he-IL" sz="2200" dirty="0" err="1"/>
              <a:t>פלגא</a:t>
            </a:r>
            <a:r>
              <a:rPr lang="he-IL" sz="2200" dirty="0"/>
              <a:t> </a:t>
            </a:r>
            <a:r>
              <a:rPr lang="he-IL" sz="2200" dirty="0" err="1"/>
              <a:t>מלוה</a:t>
            </a:r>
            <a:r>
              <a:rPr lang="he-IL" sz="2200" dirty="0"/>
              <a:t> </a:t>
            </a:r>
            <a:r>
              <a:rPr lang="he-IL" sz="2200" dirty="0" err="1"/>
              <a:t>דכי</a:t>
            </a:r>
            <a:r>
              <a:rPr lang="he-IL" sz="2200" dirty="0"/>
              <a:t> </a:t>
            </a:r>
            <a:r>
              <a:rPr lang="he-IL" sz="2200" dirty="0" err="1"/>
              <a:t>קא</a:t>
            </a:r>
            <a:r>
              <a:rPr lang="he-IL" sz="2200" dirty="0"/>
              <a:t> </a:t>
            </a:r>
            <a:r>
              <a:rPr lang="he-IL" sz="2200" dirty="0" err="1"/>
              <a:t>טריח</a:t>
            </a:r>
            <a:r>
              <a:rPr lang="he-IL" sz="2200" dirty="0"/>
              <a:t> בדידיה </a:t>
            </a:r>
            <a:r>
              <a:rPr lang="he-IL" sz="2200" dirty="0" err="1"/>
              <a:t>קא</a:t>
            </a:r>
            <a:r>
              <a:rPr lang="he-IL" sz="2200" dirty="0"/>
              <a:t> טרח </a:t>
            </a:r>
            <a:r>
              <a:rPr lang="he-IL" sz="2200" dirty="0" err="1"/>
              <a:t>ודמלוה</a:t>
            </a:r>
            <a:r>
              <a:rPr lang="he-IL" sz="2200" dirty="0"/>
              <a:t> ממילא </a:t>
            </a:r>
            <a:r>
              <a:rPr lang="he-IL" sz="2200" dirty="0" err="1"/>
              <a:t>קא</a:t>
            </a:r>
            <a:r>
              <a:rPr lang="he-IL" sz="2200" dirty="0"/>
              <a:t> שבח, </a:t>
            </a:r>
            <a:r>
              <a:rPr lang="he-IL" sz="2200" dirty="0" err="1"/>
              <a:t>ופלגא</a:t>
            </a:r>
            <a:r>
              <a:rPr lang="he-IL" sz="2200" dirty="0"/>
              <a:t> פקדון דאי </a:t>
            </a:r>
            <a:r>
              <a:rPr lang="he-IL" sz="2200" dirty="0" err="1"/>
              <a:t>מיתניס</a:t>
            </a:r>
            <a:r>
              <a:rPr lang="he-IL" sz="2200" dirty="0"/>
              <a:t> </a:t>
            </a:r>
            <a:r>
              <a:rPr lang="he-IL" sz="2200" dirty="0" err="1"/>
              <a:t>ברשותא</a:t>
            </a:r>
            <a:r>
              <a:rPr lang="he-IL" sz="2200" dirty="0"/>
              <a:t> </a:t>
            </a:r>
            <a:r>
              <a:rPr lang="he-IL" sz="2200" dirty="0" err="1"/>
              <a:t>דמריה</a:t>
            </a:r>
            <a:r>
              <a:rPr lang="he-IL" sz="2200" dirty="0"/>
              <a:t> </a:t>
            </a:r>
            <a:r>
              <a:rPr lang="he-IL" sz="2200" dirty="0" err="1"/>
              <a:t>מיתניס</a:t>
            </a:r>
            <a:r>
              <a:rPr lang="he-IL" sz="2200" dirty="0"/>
              <a:t> </a:t>
            </a:r>
            <a:r>
              <a:rPr lang="he-IL" sz="2200" dirty="0" err="1"/>
              <a:t>ולוה</a:t>
            </a:r>
            <a:r>
              <a:rPr lang="he-IL" sz="2200" dirty="0"/>
              <a:t> לא משלם אלא </a:t>
            </a:r>
            <a:r>
              <a:rPr lang="he-IL" sz="2200" dirty="0" err="1"/>
              <a:t>פלגא</a:t>
            </a:r>
            <a:r>
              <a:rPr lang="he-IL" sz="2200" dirty="0"/>
              <a:t>, </a:t>
            </a:r>
          </a:p>
        </p:txBody>
      </p:sp>
      <p:sp>
        <p:nvSpPr>
          <p:cNvPr id="9" name="הסבר חץ ימינה 8"/>
          <p:cNvSpPr/>
          <p:nvPr/>
        </p:nvSpPr>
        <p:spPr>
          <a:xfrm>
            <a:off x="563755" y="469677"/>
            <a:ext cx="2913249" cy="2900570"/>
          </a:xfrm>
          <a:prstGeom prst="rightArrowCallou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u="sng" dirty="0">
                <a:solidFill>
                  <a:schemeClr val="bg1"/>
                </a:solidFill>
              </a:rPr>
              <a:t>Iteration 1: </a:t>
            </a:r>
          </a:p>
          <a:p>
            <a:pPr algn="ctr"/>
            <a:endParaRPr lang="en-US" b="1" u="sng" dirty="0">
              <a:solidFill>
                <a:schemeClr val="bg1"/>
              </a:solidFill>
            </a:endParaRPr>
          </a:p>
          <a:p>
            <a:pPr algn="ctr"/>
            <a:r>
              <a:rPr lang="en-US" b="1" dirty="0">
                <a:solidFill>
                  <a:schemeClr val="bg1"/>
                </a:solidFill>
              </a:rPr>
              <a:t>Defining part of the money as a </a:t>
            </a:r>
            <a:r>
              <a:rPr lang="en-US" b="1" i="1" dirty="0" err="1">
                <a:solidFill>
                  <a:schemeClr val="bg1"/>
                </a:solidFill>
              </a:rPr>
              <a:t>pikadon</a:t>
            </a:r>
            <a:r>
              <a:rPr lang="en-US" b="1" dirty="0">
                <a:solidFill>
                  <a:schemeClr val="bg1"/>
                </a:solidFill>
              </a:rPr>
              <a:t>, so that one can collect interest on that part</a:t>
            </a:r>
            <a:endParaRPr lang="he-IL" b="1" dirty="0">
              <a:solidFill>
                <a:schemeClr val="bg1"/>
              </a:solidFill>
            </a:endParaRPr>
          </a:p>
        </p:txBody>
      </p:sp>
      <p:pic>
        <p:nvPicPr>
          <p:cNvPr id="4" name="תמונה 3">
            <a:extLst>
              <a:ext uri="{FF2B5EF4-FFF2-40B4-BE49-F238E27FC236}">
                <a16:creationId xmlns:a16="http://schemas.microsoft.com/office/drawing/2014/main" id="{F8618533-E5B1-7552-3EEB-DB50CA1552E0}"/>
              </a:ext>
            </a:extLst>
          </p:cNvPr>
          <p:cNvPicPr>
            <a:picLocks noChangeAspect="1"/>
          </p:cNvPicPr>
          <p:nvPr/>
        </p:nvPicPr>
        <p:blipFill>
          <a:blip r:embed="rId3"/>
          <a:stretch>
            <a:fillRect/>
          </a:stretch>
        </p:blipFill>
        <p:spPr>
          <a:xfrm>
            <a:off x="379351" y="3477247"/>
            <a:ext cx="2841086" cy="2892925"/>
          </a:xfrm>
          <a:prstGeom prst="rect">
            <a:avLst/>
          </a:prstGeom>
        </p:spPr>
      </p:pic>
      <p:sp>
        <p:nvSpPr>
          <p:cNvPr id="6" name="תיבת טקסט 5">
            <a:extLst>
              <a:ext uri="{FF2B5EF4-FFF2-40B4-BE49-F238E27FC236}">
                <a16:creationId xmlns:a16="http://schemas.microsoft.com/office/drawing/2014/main" id="{4B971F59-3133-D33E-E97F-51FBA84A0AEF}"/>
              </a:ext>
            </a:extLst>
          </p:cNvPr>
          <p:cNvSpPr txBox="1"/>
          <p:nvPr/>
        </p:nvSpPr>
        <p:spPr>
          <a:xfrm>
            <a:off x="692899" y="3909789"/>
            <a:ext cx="2186609" cy="2031325"/>
          </a:xfrm>
          <a:prstGeom prst="rect">
            <a:avLst/>
          </a:prstGeom>
          <a:noFill/>
        </p:spPr>
        <p:txBody>
          <a:bodyPr wrap="square" rtlCol="1">
            <a:spAutoFit/>
          </a:bodyPr>
          <a:lstStyle/>
          <a:p>
            <a:pPr algn="l"/>
            <a:r>
              <a:rPr lang="en-US" sz="1400" dirty="0"/>
              <a:t>The lender will receive half the money even if the business collapses</a:t>
            </a:r>
          </a:p>
          <a:p>
            <a:pPr algn="l"/>
            <a:endParaRPr lang="en-US" sz="1400" dirty="0"/>
          </a:p>
          <a:p>
            <a:pPr algn="l"/>
            <a:r>
              <a:rPr lang="en-US" sz="1400" dirty="0"/>
              <a:t>The lender can collect profits on half of the money in the event that the business succeeds</a:t>
            </a:r>
            <a:endParaRPr lang="he-IL" sz="1400" dirty="0"/>
          </a:p>
        </p:txBody>
      </p:sp>
    </p:spTree>
    <p:extLst>
      <p:ext uri="{BB962C8B-B14F-4D97-AF65-F5344CB8AC3E}">
        <p14:creationId xmlns:p14="http://schemas.microsoft.com/office/powerpoint/2010/main" val="146249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278699" y="317901"/>
            <a:ext cx="5734741" cy="862077"/>
          </a:xfrm>
        </p:spPr>
        <p:txBody>
          <a:bodyPr>
            <a:normAutofit/>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תרומת הדשן סימן ש"ב </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3000517"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3358342" y="1030899"/>
            <a:ext cx="8008800" cy="4832092"/>
          </a:xfrm>
          <a:prstGeom prst="rect">
            <a:avLst/>
          </a:prstGeom>
        </p:spPr>
        <p:txBody>
          <a:bodyPr wrap="square">
            <a:spAutoFit/>
          </a:bodyPr>
          <a:lstStyle/>
          <a:p>
            <a:pPr algn="just" rtl="1"/>
            <a:r>
              <a:rPr lang="he-IL" sz="2200" dirty="0"/>
              <a:t>ומעתה יש תקנה לעשות כל המבואר לעיל בשאילה בהיתר בדרך זה, שראובן הנותן יקבל עליו כל האחריות אפי' של גניבה </a:t>
            </a:r>
            <a:r>
              <a:rPr lang="he-IL" sz="2200" dirty="0" err="1"/>
              <a:t>ואבידה</a:t>
            </a:r>
            <a:r>
              <a:rPr lang="he-IL" sz="2200" dirty="0"/>
              <a:t> ויפריז על המידה לקבל עליו שאפי' אם יאבדו או יגנבו ויופסדו אפי' בפשיעה יהיה באחריותו. </a:t>
            </a:r>
          </a:p>
          <a:p>
            <a:pPr algn="just" rtl="1"/>
            <a:r>
              <a:rPr lang="he-IL" sz="2200" dirty="0"/>
              <a:t>אך אם שמעון המקבל פושע בממון כ"כ שדומה הוא כמזיק </a:t>
            </a:r>
            <a:r>
              <a:rPr lang="he-IL" sz="2200" dirty="0" err="1"/>
              <a:t>בידים</a:t>
            </a:r>
            <a:r>
              <a:rPr lang="he-IL" sz="2200" dirty="0"/>
              <a:t> יתחייב שמעון באחריותו, וגם יקבל עליו שלא יהא נאמן אפי' בשבועה דאורייתא ואפי' ע"פ עדים אפי' הן ק', שלא פשע בהן פשיעה גדולה שהוא כמזיק </a:t>
            </a:r>
            <a:r>
              <a:rPr lang="he-IL" sz="2200" dirty="0" err="1"/>
              <a:t>בידים</a:t>
            </a:r>
            <a:r>
              <a:rPr lang="he-IL" sz="2200" dirty="0"/>
              <a:t>, רק אם יעידו לו הרב והש"ץ </a:t>
            </a:r>
            <a:r>
              <a:rPr lang="he-IL" sz="2200" dirty="0" err="1"/>
              <a:t>וכה"ג</a:t>
            </a:r>
            <a:r>
              <a:rPr lang="he-IL" sz="2200" dirty="0"/>
              <a:t> אנשים יושבי אהלים בעיר שיש להם ידיעה במו"מ שבעיר, המה יהיו נאמנים להעיד בראיה וידיעה גמורה. </a:t>
            </a:r>
          </a:p>
          <a:p>
            <a:pPr algn="just" rtl="1"/>
            <a:r>
              <a:rPr lang="he-IL" sz="2200" dirty="0"/>
              <a:t>ובדרך זה יהיה בטוח בקרן שלו כשירצה לעולם, שאם אבדו יטעון ראובן שהפסידו במזיד </a:t>
            </a:r>
            <a:r>
              <a:rPr lang="he-IL" sz="2200" dirty="0" err="1"/>
              <a:t>בידים</a:t>
            </a:r>
            <a:r>
              <a:rPr lang="he-IL" sz="2200" dirty="0"/>
              <a:t> ולא יוכל שמעון לאמת דבריו רק ע"פ הרב והש"ץ, וקרוב </a:t>
            </a:r>
            <a:r>
              <a:rPr lang="he-IL" sz="2200" dirty="0" err="1"/>
              <a:t>דקרוב</a:t>
            </a:r>
            <a:r>
              <a:rPr lang="he-IL" sz="2200" dirty="0"/>
              <a:t> הוא </a:t>
            </a:r>
            <a:r>
              <a:rPr lang="he-IL" sz="2200" dirty="0" err="1"/>
              <a:t>לודאי</a:t>
            </a:r>
            <a:r>
              <a:rPr lang="he-IL" sz="2200" dirty="0"/>
              <a:t> שלא ידעו כל האחריות ושרי ליה לקצוץ </a:t>
            </a:r>
            <a:r>
              <a:rPr lang="he-IL" sz="2200" dirty="0" err="1"/>
              <a:t>כדמבואר</a:t>
            </a:r>
            <a:r>
              <a:rPr lang="he-IL" sz="2200" dirty="0"/>
              <a:t> לעיל </a:t>
            </a:r>
          </a:p>
        </p:txBody>
      </p:sp>
      <p:sp>
        <p:nvSpPr>
          <p:cNvPr id="9" name="הסבר חץ ימינה 8"/>
          <p:cNvSpPr/>
          <p:nvPr/>
        </p:nvSpPr>
        <p:spPr>
          <a:xfrm>
            <a:off x="415527" y="480503"/>
            <a:ext cx="3000517" cy="2945224"/>
          </a:xfrm>
          <a:prstGeom prst="rightArrowCallout">
            <a:avLst>
              <a:gd name="adj1" fmla="val 25000"/>
              <a:gd name="adj2" fmla="val 25000"/>
              <a:gd name="adj3" fmla="val 25000"/>
              <a:gd name="adj4" fmla="val 75000"/>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b="1" u="sng" dirty="0">
              <a:solidFill>
                <a:schemeClr val="bg1"/>
              </a:solidFill>
            </a:endParaRPr>
          </a:p>
          <a:p>
            <a:pPr algn="ctr" rtl="1"/>
            <a:endParaRPr lang="en-US" sz="1400" b="1" dirty="0">
              <a:solidFill>
                <a:schemeClr val="bg1"/>
              </a:solidFill>
            </a:endParaRPr>
          </a:p>
          <a:p>
            <a:pPr algn="ctr"/>
            <a:r>
              <a:rPr lang="en-US" sz="1400" b="1" u="sng" dirty="0">
                <a:solidFill>
                  <a:schemeClr val="bg1"/>
                </a:solidFill>
              </a:rPr>
              <a:t>Iteration 2</a:t>
            </a:r>
          </a:p>
          <a:p>
            <a:pPr algn="ctr"/>
            <a:r>
              <a:rPr lang="en-US" sz="1400" b="1" dirty="0">
                <a:solidFill>
                  <a:schemeClr val="bg1"/>
                </a:solidFill>
              </a:rPr>
              <a:t>Defining all the money as a</a:t>
            </a:r>
            <a:r>
              <a:rPr lang="en-US" sz="1400" b="1" i="1" dirty="0">
                <a:solidFill>
                  <a:schemeClr val="bg1"/>
                </a:solidFill>
              </a:rPr>
              <a:t> </a:t>
            </a:r>
            <a:r>
              <a:rPr lang="en-US" sz="1400" b="1" i="1" dirty="0" err="1">
                <a:solidFill>
                  <a:schemeClr val="bg1"/>
                </a:solidFill>
              </a:rPr>
              <a:t>pikadon</a:t>
            </a:r>
            <a:r>
              <a:rPr lang="en-US" sz="1400" b="1" dirty="0">
                <a:solidFill>
                  <a:schemeClr val="bg1"/>
                </a:solidFill>
              </a:rPr>
              <a:t>, but with a stipulation in which the lender commits to take on responsibility if the borrower can bring witnesses that he was not negligent</a:t>
            </a:r>
            <a:br>
              <a:rPr lang="en-US" b="1" dirty="0">
                <a:solidFill>
                  <a:schemeClr val="bg1"/>
                </a:solidFill>
              </a:rPr>
            </a:br>
            <a:br>
              <a:rPr lang="en-US" b="1" dirty="0">
                <a:solidFill>
                  <a:schemeClr val="bg1"/>
                </a:solidFill>
              </a:rPr>
            </a:br>
            <a:endParaRPr lang="he-IL" b="1" dirty="0">
              <a:solidFill>
                <a:schemeClr val="bg1"/>
              </a:solidFill>
            </a:endParaRPr>
          </a:p>
        </p:txBody>
      </p:sp>
      <p:sp>
        <p:nvSpPr>
          <p:cNvPr id="4" name="מסגרת 3">
            <a:extLst>
              <a:ext uri="{FF2B5EF4-FFF2-40B4-BE49-F238E27FC236}">
                <a16:creationId xmlns:a16="http://schemas.microsoft.com/office/drawing/2014/main" id="{BB478641-236E-9443-639A-FB6288EB7B1D}"/>
              </a:ext>
            </a:extLst>
          </p:cNvPr>
          <p:cNvSpPr/>
          <p:nvPr/>
        </p:nvSpPr>
        <p:spPr>
          <a:xfrm>
            <a:off x="339710" y="3631476"/>
            <a:ext cx="2926322" cy="2746021"/>
          </a:xfrm>
          <a:prstGeom prst="frame">
            <a:avLst/>
          </a:prstGeom>
          <a:solidFill>
            <a:schemeClr val="accent3"/>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6" name="תיבת טקסט 5">
            <a:extLst>
              <a:ext uri="{FF2B5EF4-FFF2-40B4-BE49-F238E27FC236}">
                <a16:creationId xmlns:a16="http://schemas.microsoft.com/office/drawing/2014/main" id="{4F57E82C-0A80-4DEF-00AC-4E850D113E5A}"/>
              </a:ext>
            </a:extLst>
          </p:cNvPr>
          <p:cNvSpPr txBox="1"/>
          <p:nvPr/>
        </p:nvSpPr>
        <p:spPr>
          <a:xfrm>
            <a:off x="753059" y="4025235"/>
            <a:ext cx="2194559" cy="1815882"/>
          </a:xfrm>
          <a:prstGeom prst="rect">
            <a:avLst/>
          </a:prstGeom>
          <a:noFill/>
        </p:spPr>
        <p:txBody>
          <a:bodyPr wrap="square" rtlCol="1">
            <a:spAutoFit/>
          </a:bodyPr>
          <a:lstStyle/>
          <a:p>
            <a:pPr algn="l"/>
            <a:r>
              <a:rPr lang="en-US" sz="1400" dirty="0"/>
              <a:t>A partial guarantee that the lender receive the principal, even if the business collapses, and total guarantee that the lender receive profit if the business succeeds</a:t>
            </a:r>
            <a:endParaRPr lang="he-IL" sz="1400" dirty="0"/>
          </a:p>
        </p:txBody>
      </p:sp>
    </p:spTree>
    <p:extLst>
      <p:ext uri="{BB962C8B-B14F-4D97-AF65-F5344CB8AC3E}">
        <p14:creationId xmlns:p14="http://schemas.microsoft.com/office/powerpoint/2010/main" val="157050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4873010" y="476931"/>
            <a:ext cx="5595194" cy="778243"/>
          </a:xfrm>
        </p:spPr>
        <p:txBody>
          <a:bodyPr>
            <a:normAutofit/>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תקנת </a:t>
            </a:r>
            <a:r>
              <a:rPr lang="he-IL" sz="36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מהר"ם</a:t>
            </a: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r>
              <a:rPr lang="he-IL" sz="36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מקראקא</a:t>
            </a: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3000517"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9" name="הסבר חץ ימינה 8"/>
          <p:cNvSpPr/>
          <p:nvPr/>
        </p:nvSpPr>
        <p:spPr>
          <a:xfrm>
            <a:off x="727363" y="579374"/>
            <a:ext cx="2701637" cy="2731776"/>
          </a:xfrm>
          <a:prstGeom prst="rightArrowCallout">
            <a:avLst>
              <a:gd name="adj1" fmla="val 25000"/>
              <a:gd name="adj2" fmla="val 25000"/>
              <a:gd name="adj3" fmla="val 25000"/>
              <a:gd name="adj4" fmla="val 75000"/>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sz="1400" b="1" dirty="0">
              <a:solidFill>
                <a:schemeClr val="bg1"/>
              </a:solidFill>
            </a:endParaRPr>
          </a:p>
          <a:p>
            <a:pPr algn="ctr" rtl="1"/>
            <a:r>
              <a:rPr lang="en-US" sz="1200" b="1" u="sng" dirty="0">
                <a:solidFill>
                  <a:schemeClr val="bg1"/>
                </a:solidFill>
              </a:rPr>
              <a:t>Iteration 3:</a:t>
            </a:r>
          </a:p>
          <a:p>
            <a:pPr algn="ctr" rtl="1"/>
            <a:r>
              <a:rPr lang="en-US" sz="1200" b="1" dirty="0">
                <a:solidFill>
                  <a:schemeClr val="bg1"/>
                </a:solidFill>
              </a:rPr>
              <a:t>Define the first period of the loan as a </a:t>
            </a:r>
            <a:r>
              <a:rPr lang="en-US" sz="1200" b="1" i="1" dirty="0" err="1">
                <a:solidFill>
                  <a:schemeClr val="bg1"/>
                </a:solidFill>
              </a:rPr>
              <a:t>pikadon</a:t>
            </a:r>
            <a:r>
              <a:rPr lang="en-US" sz="1200" b="1" dirty="0">
                <a:solidFill>
                  <a:schemeClr val="bg1"/>
                </a:solidFill>
              </a:rPr>
              <a:t>, for which the lender can collect profit, and when it reaches a specified amount, it gets redefined as a </a:t>
            </a:r>
            <a:r>
              <a:rPr lang="en-US" sz="1200" b="1" i="1" dirty="0" err="1">
                <a:solidFill>
                  <a:schemeClr val="bg1"/>
                </a:solidFill>
              </a:rPr>
              <a:t>halva’a</a:t>
            </a:r>
            <a:endParaRPr lang="en-US" sz="1200" b="1" dirty="0">
              <a:solidFill>
                <a:schemeClr val="bg1"/>
              </a:solidFill>
            </a:endParaRPr>
          </a:p>
          <a:p>
            <a:pPr algn="ctr" rtl="1"/>
            <a:r>
              <a:rPr lang="en-US" sz="1200" b="1" dirty="0">
                <a:solidFill>
                  <a:schemeClr val="bg1"/>
                </a:solidFill>
              </a:rPr>
              <a:t>The borrower must bring witnesses to testify to losses and must take an oath as to the profits</a:t>
            </a:r>
            <a:endParaRPr lang="he-IL" sz="1600" b="1" dirty="0">
              <a:solidFill>
                <a:schemeClr val="bg1"/>
              </a:solidFill>
            </a:endParaRPr>
          </a:p>
          <a:p>
            <a:pPr algn="ctr" rtl="1"/>
            <a:endParaRPr lang="he-IL" dirty="0">
              <a:solidFill>
                <a:schemeClr val="bg1"/>
              </a:solidFill>
            </a:endParaRPr>
          </a:p>
        </p:txBody>
      </p:sp>
      <p:sp>
        <p:nvSpPr>
          <p:cNvPr id="4" name="תיבת טקסט 3">
            <a:extLst>
              <a:ext uri="{FF2B5EF4-FFF2-40B4-BE49-F238E27FC236}">
                <a16:creationId xmlns:a16="http://schemas.microsoft.com/office/drawing/2014/main" id="{304AA205-5962-3549-7039-0A12AF810466}"/>
              </a:ext>
            </a:extLst>
          </p:cNvPr>
          <p:cNvSpPr txBox="1"/>
          <p:nvPr/>
        </p:nvSpPr>
        <p:spPr>
          <a:xfrm>
            <a:off x="3557847" y="1179978"/>
            <a:ext cx="7880465" cy="4832092"/>
          </a:xfrm>
          <a:prstGeom prst="rect">
            <a:avLst/>
          </a:prstGeom>
          <a:noFill/>
        </p:spPr>
        <p:txBody>
          <a:bodyPr wrap="square" rtlCol="1">
            <a:spAutoFit/>
          </a:bodyPr>
          <a:lstStyle/>
          <a:p>
            <a:pPr algn="just" rtl="1"/>
            <a:r>
              <a:rPr lang="he-IL" sz="2200" dirty="0"/>
              <a:t>אנחנו חתומים מטה מודים שקבלנו מזומנים מיד פלוני בר פלוני </a:t>
            </a:r>
            <a:r>
              <a:rPr lang="he-IL" sz="2200" dirty="0" err="1"/>
              <a:t>בעסקא</a:t>
            </a:r>
            <a:r>
              <a:rPr lang="he-IL" sz="2200" dirty="0"/>
              <a:t> לטובתו ואחריותו, וכל עסק טוב וסחורה טובה שיזדמן לידינו בהם יהיו מעותיו </a:t>
            </a:r>
            <a:r>
              <a:rPr lang="he-IL" sz="2200" dirty="0" err="1"/>
              <a:t>קודמין</a:t>
            </a:r>
            <a:r>
              <a:rPr lang="he-IL" sz="2200" dirty="0"/>
              <a:t> למעותינו. וככה נתנהג תמיד עד שיעלה </a:t>
            </a:r>
            <a:r>
              <a:rPr lang="he-IL" sz="2200" dirty="0" err="1"/>
              <a:t>ריוח</a:t>
            </a:r>
            <a:r>
              <a:rPr lang="he-IL" sz="2200" dirty="0"/>
              <a:t> מהן סך פלוני. ובלבד שלא נעשה חובות מדמי </a:t>
            </a:r>
            <a:r>
              <a:rPr lang="he-IL" sz="2200" dirty="0" err="1"/>
              <a:t>עסקא</a:t>
            </a:r>
            <a:r>
              <a:rPr lang="he-IL" sz="2200" dirty="0"/>
              <a:t> הנ"ל. ואם לפעמים נצטרך </a:t>
            </a:r>
            <a:r>
              <a:rPr lang="he-IL" sz="2200" dirty="0" err="1"/>
              <a:t>ליקח</a:t>
            </a:r>
            <a:r>
              <a:rPr lang="he-IL" sz="2200" dirty="0"/>
              <a:t> לצרכינו מדמי </a:t>
            </a:r>
            <a:r>
              <a:rPr lang="he-IL" sz="2200" dirty="0" err="1"/>
              <a:t>העסקא</a:t>
            </a:r>
            <a:r>
              <a:rPr lang="he-IL" sz="2200" dirty="0"/>
              <a:t>, לא נהיה נקראים </a:t>
            </a:r>
            <a:r>
              <a:rPr lang="he-IL" sz="2200" dirty="0" err="1"/>
              <a:t>שולחין</a:t>
            </a:r>
            <a:r>
              <a:rPr lang="he-IL" sz="2200" dirty="0"/>
              <a:t> יד </a:t>
            </a:r>
            <a:r>
              <a:rPr lang="he-IL" sz="2200" dirty="0" err="1"/>
              <a:t>בפקדון</a:t>
            </a:r>
            <a:r>
              <a:rPr lang="he-IL" sz="2200" dirty="0"/>
              <a:t>. ומיד שיעלה </a:t>
            </a:r>
            <a:r>
              <a:rPr lang="he-IL" sz="2200" dirty="0" err="1"/>
              <a:t>ריוח</a:t>
            </a:r>
            <a:r>
              <a:rPr lang="he-IL" sz="2200" dirty="0"/>
              <a:t> כנ"ל, אזי מאותו שעה והלאה יהיה כל המעות קרן </a:t>
            </a:r>
            <a:r>
              <a:rPr lang="he-IL" sz="2200" dirty="0" err="1"/>
              <a:t>וריוח</a:t>
            </a:r>
            <a:r>
              <a:rPr lang="he-IL" sz="2200" dirty="0"/>
              <a:t> בידינו </a:t>
            </a:r>
            <a:r>
              <a:rPr lang="he-IL" sz="2200" dirty="0" err="1"/>
              <a:t>הלואה</a:t>
            </a:r>
            <a:r>
              <a:rPr lang="he-IL" sz="2200" dirty="0"/>
              <a:t> גמורה עד זמן פלוני... </a:t>
            </a:r>
          </a:p>
          <a:p>
            <a:pPr algn="just" rtl="1"/>
            <a:r>
              <a:rPr lang="he-IL" sz="2200" dirty="0"/>
              <a:t>ואין אנחנו נאמנים לומר שהיה איזה הפסד ואחריות במעותיו של בעל השטר אם לא בעדים כשרים. ואם יעידו עדים כשרים שהיה הפסד במעותיו של בעל השטר הנזכר לעיל, אין אנו נאמנים לומר שהיה זה טרם או קודם שעלה </a:t>
            </a:r>
            <a:r>
              <a:rPr lang="he-IL" sz="2200" dirty="0" err="1"/>
              <a:t>ריוח</a:t>
            </a:r>
            <a:r>
              <a:rPr lang="he-IL" sz="2200" dirty="0"/>
              <a:t> הנ"ל אם לא בשבועה חמורה כמו שיחמיר עלינו בעל השטר ובאי כוחו. וכן אין אנו נאמנים לומר שלא </a:t>
            </a:r>
            <a:r>
              <a:rPr lang="he-IL" sz="2200" dirty="0" err="1"/>
              <a:t>הרוחנו</a:t>
            </a:r>
            <a:r>
              <a:rPr lang="he-IL" sz="2200" dirty="0"/>
              <a:t> כלל במעותיו של בעל השטר, או לומר שלא עלה </a:t>
            </a:r>
            <a:r>
              <a:rPr lang="he-IL" sz="2200" dirty="0" err="1"/>
              <a:t>ריוח</a:t>
            </a:r>
            <a:r>
              <a:rPr lang="he-IL" sz="2200" dirty="0"/>
              <a:t> כנ"ל, ושעסקנו </a:t>
            </a:r>
            <a:r>
              <a:rPr lang="he-IL" sz="2200" dirty="0" err="1"/>
              <a:t>בעיסקא</a:t>
            </a:r>
            <a:r>
              <a:rPr lang="he-IL" sz="2200" dirty="0"/>
              <a:t> באמונה, אם לא בשבועה חמורה כנ"ל</a:t>
            </a:r>
          </a:p>
        </p:txBody>
      </p:sp>
      <p:pic>
        <p:nvPicPr>
          <p:cNvPr id="3" name="תמונה 2">
            <a:extLst>
              <a:ext uri="{FF2B5EF4-FFF2-40B4-BE49-F238E27FC236}">
                <a16:creationId xmlns:a16="http://schemas.microsoft.com/office/drawing/2014/main" id="{736742F0-3D4C-5AB6-7126-93A6E403A62A}"/>
              </a:ext>
            </a:extLst>
          </p:cNvPr>
          <p:cNvPicPr>
            <a:picLocks noChangeAspect="1"/>
          </p:cNvPicPr>
          <p:nvPr/>
        </p:nvPicPr>
        <p:blipFill>
          <a:blip r:embed="rId3"/>
          <a:stretch>
            <a:fillRect/>
          </a:stretch>
        </p:blipFill>
        <p:spPr>
          <a:xfrm>
            <a:off x="428344" y="3375212"/>
            <a:ext cx="2743099" cy="3049503"/>
          </a:xfrm>
          <a:prstGeom prst="rect">
            <a:avLst/>
          </a:prstGeom>
        </p:spPr>
      </p:pic>
      <p:sp>
        <p:nvSpPr>
          <p:cNvPr id="10" name="תיבת טקסט 9">
            <a:extLst>
              <a:ext uri="{FF2B5EF4-FFF2-40B4-BE49-F238E27FC236}">
                <a16:creationId xmlns:a16="http://schemas.microsoft.com/office/drawing/2014/main" id="{152BB37D-2CF0-3797-308C-A238CC2A6C4B}"/>
              </a:ext>
            </a:extLst>
          </p:cNvPr>
          <p:cNvSpPr txBox="1"/>
          <p:nvPr/>
        </p:nvSpPr>
        <p:spPr>
          <a:xfrm>
            <a:off x="713928" y="3816632"/>
            <a:ext cx="2222372" cy="2169825"/>
          </a:xfrm>
          <a:prstGeom prst="rect">
            <a:avLst/>
          </a:prstGeom>
          <a:noFill/>
        </p:spPr>
        <p:txBody>
          <a:bodyPr wrap="square" rtlCol="1">
            <a:spAutoFit/>
          </a:bodyPr>
          <a:lstStyle/>
          <a:p>
            <a:pPr algn="l"/>
            <a:r>
              <a:rPr lang="en-US" sz="1500" dirty="0"/>
              <a:t>Partial guarantee that the lender will receive profits should the business succeed, partial guarantee that the lender will receive the principal if the business collapses</a:t>
            </a:r>
            <a:endParaRPr lang="he-IL" sz="1500" dirty="0"/>
          </a:p>
        </p:txBody>
      </p:sp>
    </p:spTree>
    <p:extLst>
      <p:ext uri="{BB962C8B-B14F-4D97-AF65-F5344CB8AC3E}">
        <p14:creationId xmlns:p14="http://schemas.microsoft.com/office/powerpoint/2010/main" val="323196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4399775" y="794598"/>
            <a:ext cx="6613665"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נוסח היתר </a:t>
            </a:r>
            <a:r>
              <a:rPr lang="he-IL" sz="36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עסקא</a:t>
            </a: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בנק לאומי לישראל</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3000517"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3524597" y="1892538"/>
            <a:ext cx="8008800" cy="4093428"/>
          </a:xfrm>
          <a:prstGeom prst="rect">
            <a:avLst/>
          </a:prstGeom>
        </p:spPr>
        <p:txBody>
          <a:bodyPr wrap="square">
            <a:spAutoFit/>
          </a:bodyPr>
          <a:lstStyle/>
          <a:p>
            <a:pPr algn="just" rtl="1"/>
            <a:r>
              <a:rPr lang="he-IL" sz="2200" dirty="0"/>
              <a:t>אנו הח"מ מתחייבים בזה שכל ענייני הכספים שיש בהם איסור ריבית... יהיה בידי המקבל בתורת </a:t>
            </a:r>
            <a:r>
              <a:rPr lang="he-IL" sz="2200" dirty="0" err="1"/>
              <a:t>עסקא</a:t>
            </a:r>
            <a:r>
              <a:rPr lang="he-IL" sz="2200" dirty="0"/>
              <a:t>, וחלקו של המקבל יהיה מחצית מן הרווח, ובהפסד ח"ו </a:t>
            </a:r>
            <a:r>
              <a:rPr lang="he-IL" sz="2200" dirty="0" err="1"/>
              <a:t>ישא</a:t>
            </a:r>
            <a:r>
              <a:rPr lang="he-IL" sz="2200" dirty="0"/>
              <a:t> המקבל שליש והנותן שני שליש*</a:t>
            </a:r>
          </a:p>
          <a:p>
            <a:pPr algn="just" rtl="1"/>
            <a:endParaRPr lang="he-IL" sz="2200" dirty="0"/>
          </a:p>
          <a:p>
            <a:pPr algn="just" rtl="1"/>
            <a:r>
              <a:rPr lang="he-IL" sz="2200" dirty="0"/>
              <a:t>על המקבל להוכיח שנהג ועסק בנאמנות בדמי </a:t>
            </a:r>
            <a:r>
              <a:rPr lang="he-IL" sz="2200" dirty="0" err="1"/>
              <a:t>העסקא</a:t>
            </a:r>
            <a:r>
              <a:rPr lang="he-IL" sz="2200" dirty="0"/>
              <a:t>, וחובת ההוכחה תהיה כפי המפורט בהיתר </a:t>
            </a:r>
            <a:r>
              <a:rPr lang="he-IL" sz="2200" dirty="0" err="1"/>
              <a:t>העסקא</a:t>
            </a:r>
            <a:r>
              <a:rPr lang="he-IL" sz="2200" dirty="0"/>
              <a:t> של </a:t>
            </a:r>
            <a:r>
              <a:rPr lang="he-IL" sz="2200" dirty="0" err="1"/>
              <a:t>תקון</a:t>
            </a:r>
            <a:r>
              <a:rPr lang="he-IL" sz="2200" dirty="0"/>
              <a:t> </a:t>
            </a:r>
            <a:r>
              <a:rPr lang="he-IL" sz="2200" dirty="0" err="1"/>
              <a:t>המהר"ם</a:t>
            </a:r>
            <a:r>
              <a:rPr lang="he-IL" sz="2200" dirty="0"/>
              <a:t> ז"ל... אמנם הוסכם שאם </a:t>
            </a:r>
            <a:r>
              <a:rPr lang="he-IL" sz="2200" dirty="0" err="1"/>
              <a:t>יתן</a:t>
            </a:r>
            <a:r>
              <a:rPr lang="he-IL" sz="2200" dirty="0"/>
              <a:t> המקבל לנותן עבור חלקו ברווחים כפי הנהוג בבנקים, או כפי שיוסכם ביניהם (להלן: "סכום התפשרות"), יהיה פטור מחובת ההוכחה, ומותר הרווחים יהא לבדו </a:t>
            </a:r>
          </a:p>
          <a:p>
            <a:pPr algn="just" rtl="1"/>
            <a:endParaRPr lang="he-IL" sz="2200" dirty="0"/>
          </a:p>
          <a:p>
            <a:pPr algn="just"/>
            <a:r>
              <a:rPr lang="en-US" sz="2000" dirty="0"/>
              <a:t>*The reason why the split is not even is because the “investor” receives, in addition to his portion, payment for his labor</a:t>
            </a:r>
            <a:endParaRPr lang="he-IL" sz="2000" dirty="0"/>
          </a:p>
        </p:txBody>
      </p:sp>
      <p:sp>
        <p:nvSpPr>
          <p:cNvPr id="9" name="הסבר חץ ימינה 8"/>
          <p:cNvSpPr/>
          <p:nvPr/>
        </p:nvSpPr>
        <p:spPr>
          <a:xfrm>
            <a:off x="728418" y="741340"/>
            <a:ext cx="2754179" cy="2726575"/>
          </a:xfrm>
          <a:prstGeom prst="rightArrowCallout">
            <a:avLst>
              <a:gd name="adj1" fmla="val 25000"/>
              <a:gd name="adj2" fmla="val 25000"/>
              <a:gd name="adj3" fmla="val 25000"/>
              <a:gd name="adj4" fmla="val 69806"/>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en-US" sz="1400" b="1" u="sng" dirty="0">
                <a:solidFill>
                  <a:schemeClr val="bg1"/>
                </a:solidFill>
              </a:rPr>
              <a:t>Iteration 4:</a:t>
            </a:r>
          </a:p>
          <a:p>
            <a:pPr algn="ctr" rtl="1"/>
            <a:r>
              <a:rPr lang="en-US" sz="1400" b="1" dirty="0">
                <a:solidFill>
                  <a:schemeClr val="bg1"/>
                </a:solidFill>
              </a:rPr>
              <a:t>A predetermined “compromise price” that saves the parties the need for the borrower to prove specific profits or non-negligence</a:t>
            </a:r>
            <a:endParaRPr lang="he-IL" sz="1400" b="1" dirty="0">
              <a:solidFill>
                <a:schemeClr val="bg1"/>
              </a:solidFill>
            </a:endParaRPr>
          </a:p>
        </p:txBody>
      </p:sp>
      <p:pic>
        <p:nvPicPr>
          <p:cNvPr id="4" name="תמונה 3">
            <a:extLst>
              <a:ext uri="{FF2B5EF4-FFF2-40B4-BE49-F238E27FC236}">
                <a16:creationId xmlns:a16="http://schemas.microsoft.com/office/drawing/2014/main" id="{E10DF1E6-7E8E-D00D-A874-FD2B4F6C80A1}"/>
              </a:ext>
            </a:extLst>
          </p:cNvPr>
          <p:cNvPicPr>
            <a:picLocks noChangeAspect="1"/>
          </p:cNvPicPr>
          <p:nvPr/>
        </p:nvPicPr>
        <p:blipFill>
          <a:blip r:embed="rId3"/>
          <a:stretch>
            <a:fillRect/>
          </a:stretch>
        </p:blipFill>
        <p:spPr>
          <a:xfrm>
            <a:off x="374482" y="3628623"/>
            <a:ext cx="2850823" cy="2757453"/>
          </a:xfrm>
          <a:prstGeom prst="rect">
            <a:avLst/>
          </a:prstGeom>
        </p:spPr>
      </p:pic>
      <p:sp>
        <p:nvSpPr>
          <p:cNvPr id="6" name="תיבת טקסט 5">
            <a:extLst>
              <a:ext uri="{FF2B5EF4-FFF2-40B4-BE49-F238E27FC236}">
                <a16:creationId xmlns:a16="http://schemas.microsoft.com/office/drawing/2014/main" id="{1E53767D-5497-1421-8105-8E68A66A9024}"/>
              </a:ext>
            </a:extLst>
          </p:cNvPr>
          <p:cNvSpPr txBox="1"/>
          <p:nvPr/>
        </p:nvSpPr>
        <p:spPr>
          <a:xfrm>
            <a:off x="728418" y="4000808"/>
            <a:ext cx="2195085" cy="2277547"/>
          </a:xfrm>
          <a:prstGeom prst="rect">
            <a:avLst/>
          </a:prstGeom>
          <a:noFill/>
        </p:spPr>
        <p:txBody>
          <a:bodyPr wrap="square" rtlCol="1">
            <a:spAutoFit/>
          </a:bodyPr>
          <a:lstStyle/>
          <a:p>
            <a:pPr algn="l"/>
            <a:r>
              <a:rPr lang="en-US" sz="1400" dirty="0"/>
              <a:t>Strong guarantee that the lender receive profits on the entire amount if the business succeeds, and strong guarantee that the lender receive the principal if the business collapses</a:t>
            </a:r>
            <a:endParaRPr lang="he-IL" sz="1400" dirty="0"/>
          </a:p>
          <a:p>
            <a:pPr algn="r" rtl="1"/>
            <a:endParaRPr lang="he-IL" sz="1600" dirty="0"/>
          </a:p>
        </p:txBody>
      </p:sp>
    </p:spTree>
    <p:extLst>
      <p:ext uri="{BB962C8B-B14F-4D97-AF65-F5344CB8AC3E}">
        <p14:creationId xmlns:p14="http://schemas.microsoft.com/office/powerpoint/2010/main" val="371610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Custom 1">
      <a:dk1>
        <a:sysClr val="windowText" lastClr="000000"/>
      </a:dk1>
      <a:lt1>
        <a:sysClr val="window" lastClr="FFFFFF"/>
      </a:lt1>
      <a:dk2>
        <a:srgbClr val="543456"/>
      </a:dk2>
      <a:lt2>
        <a:srgbClr val="E3DED1"/>
      </a:lt2>
      <a:accent1>
        <a:srgbClr val="298F7A"/>
      </a:accent1>
      <a:accent2>
        <a:srgbClr val="A773AA"/>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TM78440441_Garden Savon Design_SL_V1.pptx" id="{8F2FE9B6-5C80-435B-9975-D092B9455C1F}" vid="{E68A1F7A-22AF-4401-90A0-44D66432A1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3821B79-AD0B-4D14-A179-D860A55FA06E}">
  <ds:schemaRefs>
    <ds:schemaRef ds:uri="http://schemas.microsoft.com/sharepoint/v3/contenttype/forms"/>
  </ds:schemaRefs>
</ds:datastoreItem>
</file>

<file path=customXml/itemProps2.xml><?xml version="1.0" encoding="utf-8"?>
<ds:datastoreItem xmlns:ds="http://schemas.openxmlformats.org/officeDocument/2006/customXml" ds:itemID="{6987172F-0C00-4D87-923A-2FB42107E3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758583-3BF2-49DD-B2F1-0E7456A4E134}">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71af3243-3dd4-4a8d-8c0d-dd76da1f02a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1615</Words>
  <Application>Microsoft Office PowerPoint</Application>
  <PresentationFormat>Widescreen</PresentationFormat>
  <Paragraphs>111</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Century Gothic</vt:lpstr>
      <vt:lpstr>Savon</vt:lpstr>
      <vt:lpstr>מסכת בבא מציעא </vt:lpstr>
      <vt:lpstr>בבא מציעא דף קד ע"ב</vt:lpstr>
      <vt:lpstr>בבא מציעא דף סט עמוד ב </vt:lpstr>
      <vt:lpstr>What Was Rav Chama Thinking?</vt:lpstr>
      <vt:lpstr>כלי יקר  ויקרא פרק כה פס' לו </vt:lpstr>
      <vt:lpstr>הלכות גדולות סימן מ"ה </vt:lpstr>
      <vt:lpstr>תרומת הדשן סימן ש"ב </vt:lpstr>
      <vt:lpstr>תקנת מהר"ם מקראקא </vt:lpstr>
      <vt:lpstr>נוסח היתר עסקא בנק לאומי לישראל</vt:lpstr>
      <vt:lpstr>The Development of Heter Iska</vt:lpstr>
      <vt:lpstr>Attitudes of Chachmei Yisrael to Heter Iska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2020-07-06T03:16:50Z</dcterms:created>
  <dcterms:modified xsi:type="dcterms:W3CDTF">2024-06-18T06:17:38Z</dcterms:modified>
</cp:coreProperties>
</file>